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Lst>
  <p:notesMasterIdLst>
    <p:notesMasterId r:id="rId38"/>
  </p:notesMasterIdLst>
  <p:handoutMasterIdLst>
    <p:handoutMasterId r:id="rId39"/>
  </p:handoutMasterIdLst>
  <p:sldIdLst>
    <p:sldId id="2145705059" r:id="rId5"/>
    <p:sldId id="2145705341" r:id="rId6"/>
    <p:sldId id="2145705333" r:id="rId7"/>
    <p:sldId id="2145705342" r:id="rId8"/>
    <p:sldId id="2145705137" r:id="rId9"/>
    <p:sldId id="267" r:id="rId10"/>
    <p:sldId id="2145705125" r:id="rId11"/>
    <p:sldId id="2147483258" r:id="rId12"/>
    <p:sldId id="2145705308" r:id="rId13"/>
    <p:sldId id="2145705332" r:id="rId14"/>
    <p:sldId id="2145705327" r:id="rId15"/>
    <p:sldId id="2145705310" r:id="rId16"/>
    <p:sldId id="2145705309" r:id="rId17"/>
    <p:sldId id="2145705278" r:id="rId18"/>
    <p:sldId id="2145705340" r:id="rId19"/>
    <p:sldId id="2145705311" r:id="rId20"/>
    <p:sldId id="2145705297" r:id="rId21"/>
    <p:sldId id="2145705269" r:id="rId22"/>
    <p:sldId id="2145705335" r:id="rId23"/>
    <p:sldId id="2145705315" r:id="rId24"/>
    <p:sldId id="2145705279" r:id="rId25"/>
    <p:sldId id="2145705298" r:id="rId26"/>
    <p:sldId id="2147483254" r:id="rId27"/>
    <p:sldId id="2145705281" r:id="rId28"/>
    <p:sldId id="2145705318" r:id="rId29"/>
    <p:sldId id="2145705319" r:id="rId30"/>
    <p:sldId id="2145705301" r:id="rId31"/>
    <p:sldId id="2145705321" r:id="rId32"/>
    <p:sldId id="2145705266" r:id="rId33"/>
    <p:sldId id="2145705325" r:id="rId34"/>
    <p:sldId id="2145705326" r:id="rId35"/>
    <p:sldId id="2145705147" r:id="rId36"/>
    <p:sldId id="2145705146" r:id="rId37"/>
  </p:sldIdLst>
  <p:sldSz cx="12192000" cy="6858000"/>
  <p:notesSz cx="6735763" cy="9866313"/>
  <p:custShowLst>
    <p:custShow name="Format Guide Workshop" id="0">
      <p:sldLst/>
    </p:custShow>
  </p:custShowLst>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37" userDrawn="1">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27" autoAdjust="0"/>
  </p:normalViewPr>
  <p:slideViewPr>
    <p:cSldViewPr snapToGrid="0">
      <p:cViewPr varScale="1">
        <p:scale>
          <a:sx n="91" d="100"/>
          <a:sy n="91" d="100"/>
        </p:scale>
        <p:origin x="690" y="78"/>
      </p:cViewPr>
      <p:guideLst>
        <p:guide orient="horz" pos="2137"/>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5"/>
            <a:ext cx="2918831" cy="495029"/>
          </a:xfrm>
          <a:prstGeom prst="rect">
            <a:avLst/>
          </a:prstGeom>
        </p:spPr>
        <p:txBody>
          <a:bodyPr vert="horz" lIns="91680" tIns="45840" rIns="91680" bIns="45840" rtlCol="0"/>
          <a:lstStyle>
            <a:lvl1pPr algn="l">
              <a:defRPr sz="1200"/>
            </a:lvl1pPr>
          </a:lstStyle>
          <a:p>
            <a:endParaRPr lang="en-US" sz="800"/>
          </a:p>
        </p:txBody>
      </p:sp>
      <p:sp>
        <p:nvSpPr>
          <p:cNvPr id="3" name="Date Placeholder 2"/>
          <p:cNvSpPr>
            <a:spLocks noGrp="1"/>
          </p:cNvSpPr>
          <p:nvPr>
            <p:ph type="dt" sz="quarter" idx="1"/>
          </p:nvPr>
        </p:nvSpPr>
        <p:spPr>
          <a:xfrm>
            <a:off x="3815378" y="5"/>
            <a:ext cx="2918831" cy="495029"/>
          </a:xfrm>
          <a:prstGeom prst="rect">
            <a:avLst/>
          </a:prstGeom>
        </p:spPr>
        <p:txBody>
          <a:bodyPr vert="horz" lIns="91680" tIns="45840" rIns="91680" bIns="45840" rtlCol="0"/>
          <a:lstStyle>
            <a:lvl1pPr algn="r">
              <a:defRPr sz="1200"/>
            </a:lvl1pPr>
          </a:lstStyle>
          <a:p>
            <a:fld id="{57691E93-EF64-46CC-85E2-BBB5BEDB9501}" type="datetimeFigureOut">
              <a:rPr lang="en-US" sz="800"/>
              <a:t>10/8/2024</a:t>
            </a:fld>
            <a:endParaRPr lang="en-US" sz="800"/>
          </a:p>
        </p:txBody>
      </p:sp>
      <p:sp>
        <p:nvSpPr>
          <p:cNvPr id="4" name="Footer Placeholder 3"/>
          <p:cNvSpPr>
            <a:spLocks noGrp="1"/>
          </p:cNvSpPr>
          <p:nvPr>
            <p:ph type="ftr" sz="quarter" idx="2"/>
          </p:nvPr>
        </p:nvSpPr>
        <p:spPr>
          <a:xfrm>
            <a:off x="3" y="9371289"/>
            <a:ext cx="2918831" cy="495028"/>
          </a:xfrm>
          <a:prstGeom prst="rect">
            <a:avLst/>
          </a:prstGeom>
        </p:spPr>
        <p:txBody>
          <a:bodyPr vert="horz" lIns="91680" tIns="45840" rIns="91680" bIns="45840"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8" y="9371289"/>
            <a:ext cx="2918831" cy="495028"/>
          </a:xfrm>
          <a:prstGeom prst="rect">
            <a:avLst/>
          </a:prstGeom>
        </p:spPr>
        <p:txBody>
          <a:bodyPr vert="horz" lIns="91680" tIns="45840" rIns="91680" bIns="45840"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80" tIns="45840" rIns="91680" bIns="45840" rtlCol="0" anchor="ctr"/>
          <a:lstStyle/>
          <a:p>
            <a:pPr algn="ctr"/>
            <a:endParaRPr lang="en-US"/>
          </a:p>
        </p:txBody>
      </p:sp>
      <p:sp>
        <p:nvSpPr>
          <p:cNvPr id="2" name="Header Placeholder 1"/>
          <p:cNvSpPr>
            <a:spLocks noGrp="1"/>
          </p:cNvSpPr>
          <p:nvPr>
            <p:ph type="hdr" sz="quarter"/>
          </p:nvPr>
        </p:nvSpPr>
        <p:spPr>
          <a:xfrm>
            <a:off x="79887" y="5"/>
            <a:ext cx="2838947" cy="495029"/>
          </a:xfrm>
          <a:prstGeom prst="rect">
            <a:avLst/>
          </a:prstGeom>
        </p:spPr>
        <p:txBody>
          <a:bodyPr vert="horz" lIns="91680" tIns="45840" rIns="91680" bIns="45840"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80" tIns="45840" rIns="91680" bIns="45840" rtlCol="0" anchor="ctr"/>
          <a:lstStyle/>
          <a:p>
            <a:endParaRPr lang="en-US"/>
          </a:p>
        </p:txBody>
      </p:sp>
      <p:sp>
        <p:nvSpPr>
          <p:cNvPr id="6" name="Footer Placeholder 5"/>
          <p:cNvSpPr>
            <a:spLocks noGrp="1"/>
          </p:cNvSpPr>
          <p:nvPr>
            <p:ph type="ftr" sz="quarter" idx="4"/>
          </p:nvPr>
        </p:nvSpPr>
        <p:spPr>
          <a:xfrm>
            <a:off x="79887" y="9340764"/>
            <a:ext cx="2838947" cy="495028"/>
          </a:xfrm>
          <a:prstGeom prst="rect">
            <a:avLst/>
          </a:prstGeom>
        </p:spPr>
        <p:txBody>
          <a:bodyPr vert="horz" lIns="91680" tIns="45840" rIns="91680" bIns="45840"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80" tIns="45840" rIns="91680" bIns="45840"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7"/>
            <a:ext cx="6215660" cy="4026127"/>
          </a:xfrm>
          <a:prstGeom prst="rect">
            <a:avLst/>
          </a:prstGeom>
        </p:spPr>
        <p:txBody>
          <a:bodyPr vert="horz" lIns="91680" tIns="45840" rIns="91680" bIns="4584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1"/>
            <a:ext cx="2918626" cy="495181"/>
          </a:xfrm>
          <a:prstGeom prst="rect">
            <a:avLst/>
          </a:prstGeom>
        </p:spPr>
        <p:txBody>
          <a:bodyPr vert="horz" lIns="90638" tIns="45318" rIns="90638" bIns="45318" rtlCol="0"/>
          <a:lstStyle>
            <a:lvl1pPr algn="r">
              <a:defRPr sz="1200"/>
            </a:lvl1pPr>
          </a:lstStyle>
          <a:p>
            <a:fld id="{F2C7CF5F-7CF3-4DF3-838A-EE34544862CC}" type="datetimeFigureOut">
              <a:rPr lang="en-US" smtClean="0"/>
              <a:t>10/8/2024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421679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4205496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42317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827753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265800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1375937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242929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94808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698" indent="-285698">
              <a:buFont typeface="Wingdings" panose="05000000000000000000" pitchFamily="2" charset="2"/>
              <a:buChar char="l"/>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502398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371703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238887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ysClr val="windowText" lastClr="000000"/>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ysClr val="windowText" lastClr="000000"/>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ysClr val="windowText" lastClr="000000"/>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a:ln>
            <a:noFill/>
          </a:ln>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ysClr val="windowText" lastClr="000000"/>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ysClr val="windowText" lastClr="000000"/>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a:ln>
            <a:noFill/>
          </a:ln>
        </p:spPr>
        <p:txBody>
          <a:bodyPr/>
          <a:lstStyle>
            <a:lvl1pPr>
              <a:defRPr>
                <a:solidFill>
                  <a:sysClr val="windowText" lastClr="000000"/>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5"/>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639" imgH="642" progId="TCLayout.ActiveDocument.1">
                  <p:embed/>
                </p:oleObj>
              </mc:Choice>
              <mc:Fallback>
                <p:oleObj name="think-cell スライド" r:id="rId6"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2.emf"/><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2.emf"/><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6827350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39" imgH="642" progId="TCLayout.ActiveDocument.1">
                  <p:embed/>
                </p:oleObj>
              </mc:Choice>
              <mc:Fallback>
                <p:oleObj name="think-cell 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600" y="1203980"/>
            <a:ext cx="10936800" cy="1476000"/>
          </a:xfrm>
        </p:spPr>
        <p:txBody>
          <a:bodyPr vert="horz"/>
          <a:lstStyle/>
          <a:p>
            <a:pPr>
              <a:tabLst>
                <a:tab pos="10768013" algn="r"/>
              </a:tabLst>
            </a:pPr>
            <a:r>
              <a:rPr kumimoji="1" lang="zh-TW" altLang="en-US">
                <a:solidFill>
                  <a:sysClr val="windowText" lastClr="000000"/>
                </a:solidFill>
              </a:rPr>
              <a:t>間接補助事業</a:t>
            </a:r>
            <a:r>
              <a:rPr kumimoji="1" lang="ja-JP" altLang="en-US">
                <a:solidFill>
                  <a:sysClr val="windowText" lastClr="000000"/>
                </a:solidFill>
              </a:rPr>
              <a:t>の実施計画</a:t>
            </a:r>
            <a:br>
              <a:rPr kumimoji="1" lang="en-US" altLang="ja-JP">
                <a:solidFill>
                  <a:sysClr val="windowText" lastClr="000000"/>
                </a:solidFill>
              </a:rPr>
            </a:br>
            <a:r>
              <a:rPr kumimoji="1" lang="ja-JP" altLang="en-US" sz="4400">
                <a:solidFill>
                  <a:sysClr val="windowText" lastClr="000000"/>
                </a:solidFill>
              </a:rPr>
              <a:t>（事業</a:t>
            </a:r>
            <a:r>
              <a:rPr kumimoji="1" lang="en-US" altLang="ja-JP" sz="4400">
                <a:solidFill>
                  <a:sysClr val="windowText" lastClr="000000"/>
                </a:solidFill>
              </a:rPr>
              <a:t>Ⅱ </a:t>
            </a:r>
            <a:r>
              <a:rPr kumimoji="1" lang="ja-JP" altLang="en-US" sz="4400">
                <a:solidFill>
                  <a:sysClr val="windowText" lastClr="000000"/>
                </a:solidFill>
              </a:rPr>
              <a:t>燃料転換）</a:t>
            </a:r>
            <a:br>
              <a:rPr kumimoji="1" lang="en-US" altLang="ja-JP">
                <a:solidFill>
                  <a:sysClr val="windowText" lastClr="000000"/>
                </a:solidFill>
              </a:rPr>
            </a:br>
            <a:endParaRPr kumimoji="1" lang="en-US" sz="1800">
              <a:solidFill>
                <a:sysClr val="windowText" lastClr="000000"/>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solidFill>
              <a:schemeClr val="tx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応募フォーマット</a:t>
            </a:r>
            <a:r>
              <a:rPr kumimoji="1" lang="en-US" altLang="ja-JP" sz="160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902096" y="3976433"/>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（共同提案者（委託先除く）：Ｂ社）</a:t>
            </a:r>
            <a:endParaRPr kumimoji="1" lang="en-US" altLang="ja-JP">
              <a:solidFill>
                <a:sysClr val="windowText" lastClr="000000"/>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181156" y="4044908"/>
            <a:ext cx="1632112"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ysClr val="windowText" lastClr="000000"/>
                </a:solidFill>
                <a:latin typeface="Meiryo UI" panose="020B0604030504040204" pitchFamily="50" charset="-128"/>
                <a:ea typeface="Meiryo UI" panose="020B0604030504040204" pitchFamily="50" charset="-128"/>
              </a:rPr>
              <a:t>※</a:t>
            </a:r>
            <a:r>
              <a:rPr kumimoji="1" lang="ja-JP" altLang="en-US" sz="900">
                <a:solidFill>
                  <a:sysClr val="windowText" lastClr="000000"/>
                </a:solidFill>
                <a:latin typeface="Meiryo UI" panose="020B0604030504040204" pitchFamily="50" charset="-128"/>
                <a:ea typeface="Meiryo UI" panose="020B0604030504040204" pitchFamily="50" charset="-128"/>
              </a:rPr>
              <a:t>共同実施の場合には、</a:t>
            </a:r>
            <a:br>
              <a:rPr kumimoji="1" lang="en-US" altLang="ja-JP" sz="900">
                <a:solidFill>
                  <a:sysClr val="windowText" lastClr="000000"/>
                </a:solidFill>
                <a:latin typeface="Meiryo UI" panose="020B0604030504040204" pitchFamily="50" charset="-128"/>
                <a:ea typeface="Meiryo UI" panose="020B0604030504040204" pitchFamily="50" charset="-128"/>
              </a:rPr>
            </a:br>
            <a:r>
              <a:rPr kumimoji="1" lang="ja-JP" altLang="en-US" sz="900">
                <a:solidFill>
                  <a:sysClr val="windowText" lastClr="000000"/>
                </a:solidFill>
                <a:latin typeface="Meiryo UI" panose="020B0604030504040204" pitchFamily="50" charset="-128"/>
                <a:ea typeface="Meiryo UI" panose="020B0604030504040204" pitchFamily="50" charset="-128"/>
              </a:rPr>
              <a:t>幹事企業を明記して下さい</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49464" y="3013076"/>
            <a:ext cx="11542536" cy="4692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提案事業名：○○○</a:t>
            </a:r>
            <a:r>
              <a:rPr kumimoji="1" lang="en-US" altLang="ja-JP">
                <a:solidFill>
                  <a:sysClr val="windowText" lastClr="000000"/>
                </a:solidFill>
                <a:latin typeface="Meiryo UI" panose="020B0604030504040204" pitchFamily="50" charset="-128"/>
                <a:ea typeface="Meiryo UI" panose="020B0604030504040204" pitchFamily="50" charset="-128"/>
              </a:rPr>
              <a:t>	</a:t>
            </a:r>
            <a:r>
              <a:rPr kumimoji="1" lang="ja-JP" altLang="en-US">
                <a:solidFill>
                  <a:sysClr val="windowText" lastClr="000000"/>
                </a:solidFill>
                <a:latin typeface="Meiryo UI" panose="020B0604030504040204" pitchFamily="50" charset="-128"/>
                <a:ea typeface="Meiryo UI" panose="020B0604030504040204" pitchFamily="50" charset="-128"/>
              </a:rPr>
              <a:t>提案者名：Ａ社（幹事企業） 、代表者名：代表取締役社長　</a:t>
            </a:r>
            <a:r>
              <a:rPr kumimoji="1" lang="en-US" altLang="ja-JP">
                <a:solidFill>
                  <a:sysClr val="windowText" lastClr="000000"/>
                </a:solidFill>
                <a:latin typeface="Meiryo UI" panose="020B0604030504040204" pitchFamily="50" charset="-128"/>
                <a:ea typeface="Meiryo UI" panose="020B0604030504040204" pitchFamily="50" charset="-128"/>
              </a:rPr>
              <a:t>aa </a:t>
            </a:r>
            <a:r>
              <a:rPr kumimoji="1" lang="en-US" altLang="ja-JP" err="1">
                <a:solidFill>
                  <a:sysClr val="windowText" lastClr="000000"/>
                </a:solidFill>
                <a:latin typeface="Meiryo UI" panose="020B0604030504040204" pitchFamily="50" charset="-128"/>
                <a:ea typeface="Meiryo UI" panose="020B0604030504040204" pitchFamily="50" charset="-128"/>
              </a:rPr>
              <a:t>aa</a:t>
            </a:r>
            <a:endParaRPr kumimoji="1" lang="en-US">
              <a:solidFill>
                <a:sysClr val="windowText" lastClr="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04CBA603-B9F5-F848-EFEA-5B9BE638DFEC}"/>
              </a:ext>
            </a:extLst>
          </p:cNvPr>
          <p:cNvGraphicFramePr>
            <a:graphicFrameLocks noChangeAspect="1"/>
          </p:cNvGraphicFramePr>
          <p:nvPr>
            <p:custDataLst>
              <p:tags r:id="rId1"/>
            </p:custDataLst>
            <p:extLst>
              <p:ext uri="{D42A27DB-BD31-4B8C-83A1-F6EECF244321}">
                <p14:modId xmlns:p14="http://schemas.microsoft.com/office/powerpoint/2010/main" val="3689529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1" name="think-cell data - do not delete" hidden="1">
                        <a:extLst>
                          <a:ext uri="{FF2B5EF4-FFF2-40B4-BE49-F238E27FC236}">
                            <a16:creationId xmlns:a16="http://schemas.microsoft.com/office/drawing/2014/main" id="{04CBA603-B9F5-F848-EFEA-5B9BE638DFE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）事業所・施設選定の理由</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事業所の</a:t>
            </a:r>
            <a:r>
              <a:rPr kumimoji="1" lang="en-US" altLang="ja-JP">
                <a:solidFill>
                  <a:schemeClr val="tx1"/>
                </a:solidFill>
              </a:rPr>
              <a:t>xx</a:t>
            </a:r>
            <a:r>
              <a:rPr kumimoji="1" lang="ja-JP" altLang="en-US">
                <a:solidFill>
                  <a:schemeClr val="tx1"/>
                </a:solidFill>
              </a:rPr>
              <a:t>施設において、</a:t>
            </a:r>
            <a:r>
              <a:rPr kumimoji="1" lang="en-US" altLang="ja-JP">
                <a:solidFill>
                  <a:schemeClr val="tx1"/>
                </a:solidFill>
              </a:rPr>
              <a:t>xx</a:t>
            </a:r>
            <a:r>
              <a:rPr kumimoji="1" lang="ja-JP" altLang="en-US">
                <a:solidFill>
                  <a:schemeClr val="tx1"/>
                </a:solidFill>
              </a:rPr>
              <a:t>の理由より燃料転換を実施</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5" name="グループ化 34">
            <a:extLst>
              <a:ext uri="{FF2B5EF4-FFF2-40B4-BE49-F238E27FC236}">
                <a16:creationId xmlns:a16="http://schemas.microsoft.com/office/drawing/2014/main" id="{3023B51B-49F7-4BAA-8B2E-2D6CFCD389F2}"/>
              </a:ext>
            </a:extLst>
          </p:cNvPr>
          <p:cNvGrpSpPr/>
          <p:nvPr/>
        </p:nvGrpSpPr>
        <p:grpSpPr>
          <a:xfrm>
            <a:off x="746777" y="1711151"/>
            <a:ext cx="10735824" cy="938815"/>
            <a:chOff x="746777" y="1711151"/>
            <a:chExt cx="10735824" cy="938815"/>
          </a:xfrm>
        </p:grpSpPr>
        <p:sp>
          <p:nvSpPr>
            <p:cNvPr id="17" name="正方形/長方形 16">
              <a:extLst>
                <a:ext uri="{FF2B5EF4-FFF2-40B4-BE49-F238E27FC236}">
                  <a16:creationId xmlns:a16="http://schemas.microsoft.com/office/drawing/2014/main" id="{E9DEFF9C-EE4B-5FA6-5970-2F5D56A8225C}"/>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3A00E054-7987-FEA7-F2BD-53841DDCA304}"/>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排出量</a:t>
              </a:r>
            </a:p>
          </p:txBody>
        </p:sp>
      </p:grpSp>
      <p:grpSp>
        <p:nvGrpSpPr>
          <p:cNvPr id="10" name="グループ化 9">
            <a:extLst>
              <a:ext uri="{FF2B5EF4-FFF2-40B4-BE49-F238E27FC236}">
                <a16:creationId xmlns:a16="http://schemas.microsoft.com/office/drawing/2014/main" id="{DC47D3B0-55BC-54B1-B220-DCA06907347E}"/>
              </a:ext>
            </a:extLst>
          </p:cNvPr>
          <p:cNvGrpSpPr/>
          <p:nvPr/>
        </p:nvGrpSpPr>
        <p:grpSpPr>
          <a:xfrm>
            <a:off x="746777" y="1224775"/>
            <a:ext cx="2160000" cy="360000"/>
            <a:chOff x="543578" y="1377175"/>
            <a:chExt cx="5239039" cy="360000"/>
          </a:xfrm>
        </p:grpSpPr>
        <p:cxnSp>
          <p:nvCxnSpPr>
            <p:cNvPr id="11" name="Straight Connector 18">
              <a:extLst>
                <a:ext uri="{FF2B5EF4-FFF2-40B4-BE49-F238E27FC236}">
                  <a16:creationId xmlns:a16="http://schemas.microsoft.com/office/drawing/2014/main" id="{E0AE8577-0197-98E8-668F-C1FAC689944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23">
              <a:extLst>
                <a:ext uri="{FF2B5EF4-FFF2-40B4-BE49-F238E27FC236}">
                  <a16:creationId xmlns:a16="http://schemas.microsoft.com/office/drawing/2014/main" id="{6B46A5B8-C540-2AD2-B459-3790BE799FD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事業所・施設選定の視点</a:t>
              </a:r>
            </a:p>
          </p:txBody>
        </p:sp>
      </p:grpSp>
      <p:grpSp>
        <p:nvGrpSpPr>
          <p:cNvPr id="29" name="グループ化 28">
            <a:extLst>
              <a:ext uri="{FF2B5EF4-FFF2-40B4-BE49-F238E27FC236}">
                <a16:creationId xmlns:a16="http://schemas.microsoft.com/office/drawing/2014/main" id="{34B6DBEE-A7FA-458A-35B0-34009C95E2CD}"/>
              </a:ext>
            </a:extLst>
          </p:cNvPr>
          <p:cNvGrpSpPr/>
          <p:nvPr/>
        </p:nvGrpSpPr>
        <p:grpSpPr>
          <a:xfrm>
            <a:off x="3003747" y="1224775"/>
            <a:ext cx="8460000" cy="360000"/>
            <a:chOff x="543578" y="1377175"/>
            <a:chExt cx="5239039" cy="360000"/>
          </a:xfrm>
        </p:grpSpPr>
        <p:cxnSp>
          <p:nvCxnSpPr>
            <p:cNvPr id="30" name="Straight Connector 18">
              <a:extLst>
                <a:ext uri="{FF2B5EF4-FFF2-40B4-BE49-F238E27FC236}">
                  <a16:creationId xmlns:a16="http://schemas.microsoft.com/office/drawing/2014/main" id="{8D012803-D8A8-7A89-9397-747F7D664D7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TextBox 23">
              <a:extLst>
                <a:ext uri="{FF2B5EF4-FFF2-40B4-BE49-F238E27FC236}">
                  <a16:creationId xmlns:a16="http://schemas.microsoft.com/office/drawing/2014/main" id="{DD2340D2-23D1-BBFC-A332-D9C10AD4E08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理由</a:t>
              </a:r>
            </a:p>
          </p:txBody>
        </p:sp>
      </p:grpSp>
      <p:grpSp>
        <p:nvGrpSpPr>
          <p:cNvPr id="36" name="グループ化 35">
            <a:extLst>
              <a:ext uri="{FF2B5EF4-FFF2-40B4-BE49-F238E27FC236}">
                <a16:creationId xmlns:a16="http://schemas.microsoft.com/office/drawing/2014/main" id="{631F332B-93AD-D1E5-109A-2017E97A6BD1}"/>
              </a:ext>
            </a:extLst>
          </p:cNvPr>
          <p:cNvGrpSpPr/>
          <p:nvPr/>
        </p:nvGrpSpPr>
        <p:grpSpPr>
          <a:xfrm>
            <a:off x="746777" y="2769918"/>
            <a:ext cx="10735824" cy="938815"/>
            <a:chOff x="746777" y="1711151"/>
            <a:chExt cx="10735824" cy="938815"/>
          </a:xfrm>
        </p:grpSpPr>
        <p:sp>
          <p:nvSpPr>
            <p:cNvPr id="37" name="正方形/長方形 36">
              <a:extLst>
                <a:ext uri="{FF2B5EF4-FFF2-40B4-BE49-F238E27FC236}">
                  <a16:creationId xmlns:a16="http://schemas.microsoft.com/office/drawing/2014/main" id="{50C97B33-C84E-C3C6-A558-23E9E76E0433}"/>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09B6ACF-D3D1-C13B-27A5-4D257864C58A}"/>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脱炭素化による</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競争力強化</a:t>
              </a:r>
            </a:p>
          </p:txBody>
        </p:sp>
      </p:grpSp>
      <p:grpSp>
        <p:nvGrpSpPr>
          <p:cNvPr id="39" name="グループ化 38">
            <a:extLst>
              <a:ext uri="{FF2B5EF4-FFF2-40B4-BE49-F238E27FC236}">
                <a16:creationId xmlns:a16="http://schemas.microsoft.com/office/drawing/2014/main" id="{448A277A-01D0-0226-B672-E2F347961E4E}"/>
              </a:ext>
            </a:extLst>
          </p:cNvPr>
          <p:cNvGrpSpPr/>
          <p:nvPr/>
        </p:nvGrpSpPr>
        <p:grpSpPr>
          <a:xfrm>
            <a:off x="746777" y="3835109"/>
            <a:ext cx="10735824" cy="938815"/>
            <a:chOff x="746777" y="1711151"/>
            <a:chExt cx="10735824" cy="938815"/>
          </a:xfrm>
        </p:grpSpPr>
        <p:sp>
          <p:nvSpPr>
            <p:cNvPr id="40" name="正方形/長方形 39">
              <a:extLst>
                <a:ext uri="{FF2B5EF4-FFF2-40B4-BE49-F238E27FC236}">
                  <a16:creationId xmlns:a16="http://schemas.microsoft.com/office/drawing/2014/main" id="{C54A27FF-988E-CD97-CAE8-0A45D0D0A58E}"/>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AB2696B-A8F6-BE89-2A51-BC2B2BFA3BA9}"/>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燃料調達</a:t>
              </a:r>
            </a:p>
          </p:txBody>
        </p:sp>
      </p:grpSp>
      <p:grpSp>
        <p:nvGrpSpPr>
          <p:cNvPr id="42" name="グループ化 41">
            <a:extLst>
              <a:ext uri="{FF2B5EF4-FFF2-40B4-BE49-F238E27FC236}">
                <a16:creationId xmlns:a16="http://schemas.microsoft.com/office/drawing/2014/main" id="{DBDD5278-111F-4400-057C-A4D0308BAF37}"/>
              </a:ext>
            </a:extLst>
          </p:cNvPr>
          <p:cNvGrpSpPr/>
          <p:nvPr/>
        </p:nvGrpSpPr>
        <p:grpSpPr>
          <a:xfrm>
            <a:off x="746777" y="4900300"/>
            <a:ext cx="10735824" cy="938815"/>
            <a:chOff x="746777" y="1711151"/>
            <a:chExt cx="10735824" cy="938815"/>
          </a:xfrm>
        </p:grpSpPr>
        <p:sp>
          <p:nvSpPr>
            <p:cNvPr id="43" name="正方形/長方形 42">
              <a:extLst>
                <a:ext uri="{FF2B5EF4-FFF2-40B4-BE49-F238E27FC236}">
                  <a16:creationId xmlns:a16="http://schemas.microsoft.com/office/drawing/2014/main" id="{AD52B002-3A73-4B80-9AF1-6D53081DC32D}"/>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57760E9E-A03C-906E-9E12-7AD0F7F2D25C}"/>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その他</a:t>
              </a:r>
            </a:p>
          </p:txBody>
        </p:sp>
      </p:grpSp>
      <p:sp>
        <p:nvSpPr>
          <p:cNvPr id="45" name="TextBox 51">
            <a:extLst>
              <a:ext uri="{FF2B5EF4-FFF2-40B4-BE49-F238E27FC236}">
                <a16:creationId xmlns:a16="http://schemas.microsoft.com/office/drawing/2014/main" id="{FD2AEEA8-39EF-5476-F637-DC2547F50FB2}"/>
              </a:ext>
            </a:extLst>
          </p:cNvPr>
          <p:cNvSpPr txBox="1"/>
          <p:nvPr/>
        </p:nvSpPr>
        <p:spPr>
          <a:xfrm>
            <a:off x="3801579" y="1798566"/>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できるだけ定量的な数値を記載したうえで、他施設と比べ</a:t>
            </a:r>
            <a:r>
              <a:rPr lang="en-US" altLang="ja-JP" sz="1600">
                <a:solidFill>
                  <a:srgbClr val="2E3558"/>
                </a:solidFill>
                <a:latin typeface="+mn-ea"/>
              </a:rPr>
              <a:t>CO2</a:t>
            </a:r>
            <a:r>
              <a:rPr lang="ja-JP" altLang="en-US" sz="1600">
                <a:solidFill>
                  <a:srgbClr val="2E3558"/>
                </a:solidFill>
                <a:latin typeface="+mn-ea"/>
              </a:rPr>
              <a:t>排出量が多いことや、本施設の</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排出量の削減効率が良いなど、その理由を記載ください</a:t>
            </a:r>
            <a:endParaRPr lang="en-US" altLang="ja-JP" sz="1600">
              <a:solidFill>
                <a:srgbClr val="2E3558"/>
              </a:solidFill>
              <a:latin typeface="+mn-ea"/>
            </a:endParaRPr>
          </a:p>
        </p:txBody>
      </p:sp>
      <p:sp>
        <p:nvSpPr>
          <p:cNvPr id="46" name="TextBox 51">
            <a:extLst>
              <a:ext uri="{FF2B5EF4-FFF2-40B4-BE49-F238E27FC236}">
                <a16:creationId xmlns:a16="http://schemas.microsoft.com/office/drawing/2014/main" id="{3CBCD5AD-9B49-7F2D-CC6F-FD5A4C138897}"/>
              </a:ext>
            </a:extLst>
          </p:cNvPr>
          <p:cNvSpPr txBox="1"/>
          <p:nvPr/>
        </p:nvSpPr>
        <p:spPr>
          <a:xfrm>
            <a:off x="3801579" y="2840113"/>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対面顧客や用途市場からの脱炭素化要望に対応し差別化を図るなど、その理由を記載ください</a:t>
            </a:r>
            <a:endParaRPr lang="en-US" altLang="ja-JP" sz="1600">
              <a:solidFill>
                <a:srgbClr val="2E3558"/>
              </a:solidFill>
              <a:latin typeface="+mn-ea"/>
            </a:endParaRPr>
          </a:p>
        </p:txBody>
      </p:sp>
      <p:sp>
        <p:nvSpPr>
          <p:cNvPr id="47" name="TextBox 51">
            <a:extLst>
              <a:ext uri="{FF2B5EF4-FFF2-40B4-BE49-F238E27FC236}">
                <a16:creationId xmlns:a16="http://schemas.microsoft.com/office/drawing/2014/main" id="{845E0C93-4CBC-2594-138B-4A5338FAA840}"/>
              </a:ext>
            </a:extLst>
          </p:cNvPr>
          <p:cNvSpPr txBox="1"/>
          <p:nvPr/>
        </p:nvSpPr>
        <p:spPr>
          <a:xfrm>
            <a:off x="3801579" y="3920654"/>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安定調達に適した事業所・施設など、その理由を記載ください</a:t>
            </a:r>
            <a:endParaRPr lang="en-US" altLang="ja-JP" sz="1600">
              <a:solidFill>
                <a:srgbClr val="2E3558"/>
              </a:solidFill>
              <a:latin typeface="+mn-ea"/>
            </a:endParaRPr>
          </a:p>
        </p:txBody>
      </p:sp>
      <p:sp>
        <p:nvSpPr>
          <p:cNvPr id="48" name="TextBox 51">
            <a:extLst>
              <a:ext uri="{FF2B5EF4-FFF2-40B4-BE49-F238E27FC236}">
                <a16:creationId xmlns:a16="http://schemas.microsoft.com/office/drawing/2014/main" id="{254B4CBA-D514-A1D2-EC97-4092EA846CDD}"/>
              </a:ext>
            </a:extLst>
          </p:cNvPr>
          <p:cNvSpPr txBox="1"/>
          <p:nvPr/>
        </p:nvSpPr>
        <p:spPr>
          <a:xfrm>
            <a:off x="3801579" y="4976919"/>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施設の老朽化度（更新タイミング）など適宜記載ください</a:t>
            </a:r>
            <a:endParaRPr lang="en-US" altLang="ja-JP" sz="1600">
              <a:solidFill>
                <a:srgbClr val="2E3558"/>
              </a:solidFill>
              <a:latin typeface="+mn-ea"/>
            </a:endParaRPr>
          </a:p>
        </p:txBody>
      </p:sp>
      <p:sp>
        <p:nvSpPr>
          <p:cNvPr id="49" name="TextBox 51">
            <a:extLst>
              <a:ext uri="{FF2B5EF4-FFF2-40B4-BE49-F238E27FC236}">
                <a16:creationId xmlns:a16="http://schemas.microsoft.com/office/drawing/2014/main" id="{A1FE2D26-3104-A2FE-4223-65D8AA7DED85}"/>
              </a:ext>
            </a:extLst>
          </p:cNvPr>
          <p:cNvSpPr txBox="1"/>
          <p:nvPr/>
        </p:nvSpPr>
        <p:spPr>
          <a:xfrm>
            <a:off x="754627" y="5950950"/>
            <a:ext cx="10727974" cy="36947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必要に応じてバックデータを補足として別頁に追加してください</a:t>
            </a:r>
          </a:p>
        </p:txBody>
      </p:sp>
    </p:spTree>
    <p:extLst>
      <p:ext uri="{BB962C8B-B14F-4D97-AF65-F5344CB8AC3E}">
        <p14:creationId xmlns:p14="http://schemas.microsoft.com/office/powerpoint/2010/main" val="1076295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00813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5</a:t>
            </a:r>
            <a:r>
              <a:rPr kumimoji="1" lang="ja-JP" altLang="en-US" sz="2000"/>
              <a:t>）事業の特徴</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dirty="0">
                <a:solidFill>
                  <a:schemeClr val="tx1"/>
                </a:solidFill>
              </a:rPr>
              <a:t>XX</a:t>
            </a:r>
            <a:r>
              <a:rPr kumimoji="1" lang="ja-JP" altLang="en-US" dirty="0">
                <a:solidFill>
                  <a:schemeClr val="tx1"/>
                </a:solidFill>
              </a:rPr>
              <a:t>の観点から</a:t>
            </a:r>
            <a:r>
              <a:rPr kumimoji="1" lang="en-US" altLang="ja-JP" dirty="0">
                <a:solidFill>
                  <a:schemeClr val="tx1"/>
                </a:solidFill>
              </a:rPr>
              <a:t>xx</a:t>
            </a:r>
            <a:r>
              <a:rPr kumimoji="1" lang="ja-JP" altLang="en-US" dirty="0">
                <a:solidFill>
                  <a:schemeClr val="tx1"/>
                </a:solidFill>
              </a:rPr>
              <a:t>燃料を選択し、エネルギー由来の脱炭素化を加速</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0" name="Straight Connector 13">
            <a:extLst>
              <a:ext uri="{FF2B5EF4-FFF2-40B4-BE49-F238E27FC236}">
                <a16:creationId xmlns:a16="http://schemas.microsoft.com/office/drawing/2014/main" id="{1E562E98-71A9-B4BC-2754-640E2FCF9633}"/>
              </a:ext>
            </a:extLst>
          </p:cNvPr>
          <p:cNvCxnSpPr>
            <a:cxnSpLocks/>
          </p:cNvCxnSpPr>
          <p:nvPr/>
        </p:nvCxnSpPr>
        <p:spPr>
          <a:xfrm>
            <a:off x="8471894" y="2070100"/>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正方形/長方形 74">
            <a:extLst>
              <a:ext uri="{FF2B5EF4-FFF2-40B4-BE49-F238E27FC236}">
                <a16:creationId xmlns:a16="http://schemas.microsoft.com/office/drawing/2014/main" id="{5BCDAF75-6308-EA4F-A052-94D9F4D75108}"/>
              </a:ext>
            </a:extLst>
          </p:cNvPr>
          <p:cNvSpPr/>
          <p:nvPr/>
        </p:nvSpPr>
        <p:spPr>
          <a:xfrm>
            <a:off x="756291" y="2356164"/>
            <a:ext cx="1332000"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現在の燃料</a:t>
            </a:r>
          </a:p>
        </p:txBody>
      </p:sp>
      <p:sp>
        <p:nvSpPr>
          <p:cNvPr id="83" name="正方形/長方形 82">
            <a:extLst>
              <a:ext uri="{FF2B5EF4-FFF2-40B4-BE49-F238E27FC236}">
                <a16:creationId xmlns:a16="http://schemas.microsoft.com/office/drawing/2014/main" id="{D60374D5-3CEA-6EF3-8E36-4113D72273EF}"/>
              </a:ext>
            </a:extLst>
          </p:cNvPr>
          <p:cNvSpPr/>
          <p:nvPr/>
        </p:nvSpPr>
        <p:spPr>
          <a:xfrm>
            <a:off x="2209806" y="2356164"/>
            <a:ext cx="1440000"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6" name="正方形/長方形 85">
            <a:extLst>
              <a:ext uri="{FF2B5EF4-FFF2-40B4-BE49-F238E27FC236}">
                <a16:creationId xmlns:a16="http://schemas.microsoft.com/office/drawing/2014/main" id="{C8998247-9E44-6873-6DAE-D04B07D277EC}"/>
              </a:ext>
            </a:extLst>
          </p:cNvPr>
          <p:cNvSpPr/>
          <p:nvPr/>
        </p:nvSpPr>
        <p:spPr>
          <a:xfrm>
            <a:off x="3751330" y="2356164"/>
            <a:ext cx="1440000"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33" name="グループ化 32">
            <a:extLst>
              <a:ext uri="{FF2B5EF4-FFF2-40B4-BE49-F238E27FC236}">
                <a16:creationId xmlns:a16="http://schemas.microsoft.com/office/drawing/2014/main" id="{60AEBC28-C178-1BD3-5713-EF5893513DB2}"/>
              </a:ext>
            </a:extLst>
          </p:cNvPr>
          <p:cNvGrpSpPr/>
          <p:nvPr/>
        </p:nvGrpSpPr>
        <p:grpSpPr>
          <a:xfrm>
            <a:off x="765816" y="1919969"/>
            <a:ext cx="1332000" cy="360000"/>
            <a:chOff x="543578" y="1377175"/>
            <a:chExt cx="5239039" cy="360000"/>
          </a:xfrm>
        </p:grpSpPr>
        <p:cxnSp>
          <p:nvCxnSpPr>
            <p:cNvPr id="35" name="Straight Connector 18">
              <a:extLst>
                <a:ext uri="{FF2B5EF4-FFF2-40B4-BE49-F238E27FC236}">
                  <a16:creationId xmlns:a16="http://schemas.microsoft.com/office/drawing/2014/main" id="{2030DC28-0185-602A-8D3A-ADE82EA0584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23">
              <a:extLst>
                <a:ext uri="{FF2B5EF4-FFF2-40B4-BE49-F238E27FC236}">
                  <a16:creationId xmlns:a16="http://schemas.microsoft.com/office/drawing/2014/main" id="{00ED5D1F-0B96-299A-E6B5-0737E0A4206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燃料種</a:t>
              </a:r>
            </a:p>
          </p:txBody>
        </p:sp>
      </p:grpSp>
      <p:grpSp>
        <p:nvGrpSpPr>
          <p:cNvPr id="37" name="グループ化 36">
            <a:extLst>
              <a:ext uri="{FF2B5EF4-FFF2-40B4-BE49-F238E27FC236}">
                <a16:creationId xmlns:a16="http://schemas.microsoft.com/office/drawing/2014/main" id="{3FE6A02C-FC74-03EB-BB1C-0AD6A6DC2235}"/>
              </a:ext>
            </a:extLst>
          </p:cNvPr>
          <p:cNvGrpSpPr/>
          <p:nvPr/>
        </p:nvGrpSpPr>
        <p:grpSpPr>
          <a:xfrm>
            <a:off x="2209806" y="1924413"/>
            <a:ext cx="1440000" cy="360000"/>
            <a:chOff x="543578" y="1377175"/>
            <a:chExt cx="5239039" cy="360000"/>
          </a:xfrm>
        </p:grpSpPr>
        <p:cxnSp>
          <p:nvCxnSpPr>
            <p:cNvPr id="38" name="Straight Connector 18">
              <a:extLst>
                <a:ext uri="{FF2B5EF4-FFF2-40B4-BE49-F238E27FC236}">
                  <a16:creationId xmlns:a16="http://schemas.microsoft.com/office/drawing/2014/main" id="{02072F63-0225-DBB6-4C9A-526A148FB52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AC47956B-EE25-D4AB-16E6-4B71C7EB22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例：経済効率性</a:t>
              </a:r>
            </a:p>
          </p:txBody>
        </p:sp>
      </p:grpSp>
      <p:grpSp>
        <p:nvGrpSpPr>
          <p:cNvPr id="40" name="グループ化 39">
            <a:extLst>
              <a:ext uri="{FF2B5EF4-FFF2-40B4-BE49-F238E27FC236}">
                <a16:creationId xmlns:a16="http://schemas.microsoft.com/office/drawing/2014/main" id="{FB2B8035-AE85-C8D6-BF8F-ED60FAAFEFEF}"/>
              </a:ext>
            </a:extLst>
          </p:cNvPr>
          <p:cNvGrpSpPr/>
          <p:nvPr/>
        </p:nvGrpSpPr>
        <p:grpSpPr>
          <a:xfrm>
            <a:off x="3756563" y="1918072"/>
            <a:ext cx="1440000" cy="360000"/>
            <a:chOff x="543578" y="1377175"/>
            <a:chExt cx="5239039" cy="360000"/>
          </a:xfrm>
        </p:grpSpPr>
        <p:cxnSp>
          <p:nvCxnSpPr>
            <p:cNvPr id="41" name="Straight Connector 18">
              <a:extLst>
                <a:ext uri="{FF2B5EF4-FFF2-40B4-BE49-F238E27FC236}">
                  <a16:creationId xmlns:a16="http://schemas.microsoft.com/office/drawing/2014/main" id="{89986AAC-31AA-2841-F147-5AC20EFD942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23">
              <a:extLst>
                <a:ext uri="{FF2B5EF4-FFF2-40B4-BE49-F238E27FC236}">
                  <a16:creationId xmlns:a16="http://schemas.microsoft.com/office/drawing/2014/main" id="{232F4D43-22A6-49C0-9AE4-B2E22A73A0A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例：環境適合</a:t>
              </a:r>
            </a:p>
          </p:txBody>
        </p:sp>
      </p:grpSp>
      <p:sp>
        <p:nvSpPr>
          <p:cNvPr id="56" name="正方形/長方形 55">
            <a:extLst>
              <a:ext uri="{FF2B5EF4-FFF2-40B4-BE49-F238E27FC236}">
                <a16:creationId xmlns:a16="http://schemas.microsoft.com/office/drawing/2014/main" id="{15A54ED6-3919-D890-A4E6-99F40CCA72FE}"/>
              </a:ext>
            </a:extLst>
          </p:cNvPr>
          <p:cNvSpPr/>
          <p:nvPr/>
        </p:nvSpPr>
        <p:spPr>
          <a:xfrm>
            <a:off x="756291" y="3520452"/>
            <a:ext cx="1332000"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採用燃料</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9E62E372-B661-92E4-29A5-4A7FA1438C95}"/>
              </a:ext>
            </a:extLst>
          </p:cNvPr>
          <p:cNvSpPr/>
          <p:nvPr/>
        </p:nvSpPr>
        <p:spPr>
          <a:xfrm>
            <a:off x="2209806" y="3520452"/>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1FA7D05-72B9-2B75-C76C-7B63F5D22304}"/>
              </a:ext>
            </a:extLst>
          </p:cNvPr>
          <p:cNvSpPr/>
          <p:nvPr/>
        </p:nvSpPr>
        <p:spPr>
          <a:xfrm>
            <a:off x="3751330" y="3520452"/>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1E8AA585-A106-5FDD-F694-8273450B6D95}"/>
              </a:ext>
            </a:extLst>
          </p:cNvPr>
          <p:cNvSpPr/>
          <p:nvPr/>
        </p:nvSpPr>
        <p:spPr>
          <a:xfrm>
            <a:off x="756303" y="4490940"/>
            <a:ext cx="1332000"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不採用燃料</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1BB0017-FC25-60F7-AF31-7DA074F8A6E2}"/>
              </a:ext>
            </a:extLst>
          </p:cNvPr>
          <p:cNvSpPr/>
          <p:nvPr/>
        </p:nvSpPr>
        <p:spPr>
          <a:xfrm>
            <a:off x="2209818" y="4490940"/>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4FD45E4-E010-689E-4BC2-E91961EB55F8}"/>
              </a:ext>
            </a:extLst>
          </p:cNvPr>
          <p:cNvSpPr/>
          <p:nvPr/>
        </p:nvSpPr>
        <p:spPr>
          <a:xfrm>
            <a:off x="3751342" y="4490940"/>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78" name="Group 41">
            <a:extLst>
              <a:ext uri="{FF2B5EF4-FFF2-40B4-BE49-F238E27FC236}">
                <a16:creationId xmlns:a16="http://schemas.microsoft.com/office/drawing/2014/main" id="{E62EA7DD-EBB9-0663-7D33-B9F4C4EBD5BF}"/>
              </a:ext>
            </a:extLst>
          </p:cNvPr>
          <p:cNvGrpSpPr/>
          <p:nvPr/>
        </p:nvGrpSpPr>
        <p:grpSpPr>
          <a:xfrm rot="10800000" flipH="1">
            <a:off x="8365775" y="4204452"/>
            <a:ext cx="216000" cy="216000"/>
            <a:chOff x="5937564" y="3833745"/>
            <a:chExt cx="306171" cy="306910"/>
          </a:xfrm>
        </p:grpSpPr>
        <p:sp>
          <p:nvSpPr>
            <p:cNvPr id="82" name="Freeform 94">
              <a:extLst>
                <a:ext uri="{FF2B5EF4-FFF2-40B4-BE49-F238E27FC236}">
                  <a16:creationId xmlns:a16="http://schemas.microsoft.com/office/drawing/2014/main" id="{5D81D5C1-C76F-D61A-15C8-9AA20A07A6F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5" name="Freeform 95">
              <a:extLst>
                <a:ext uri="{FF2B5EF4-FFF2-40B4-BE49-F238E27FC236}">
                  <a16:creationId xmlns:a16="http://schemas.microsoft.com/office/drawing/2014/main" id="{1504DAE6-1915-B1EF-9BF5-266333CEF11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9" name="正方形/長方形 8">
            <a:extLst>
              <a:ext uri="{FF2B5EF4-FFF2-40B4-BE49-F238E27FC236}">
                <a16:creationId xmlns:a16="http://schemas.microsoft.com/office/drawing/2014/main" id="{F8E84D45-32B8-A115-22F2-3C67B9F62F4E}"/>
              </a:ext>
            </a:extLst>
          </p:cNvPr>
          <p:cNvSpPr/>
          <p:nvPr/>
        </p:nvSpPr>
        <p:spPr>
          <a:xfrm>
            <a:off x="756291" y="5459015"/>
            <a:ext cx="1332000"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不採用燃料</a:t>
            </a:r>
            <a:r>
              <a:rPr kumimoji="1" lang="en-US" altLang="ja-JP" sz="1400">
                <a:solidFill>
                  <a:schemeClr val="tx1"/>
                </a:solidFill>
                <a:latin typeface="Meiryo UI" panose="020B0604030504040204" pitchFamily="50" charset="-128"/>
                <a:ea typeface="Meiryo UI" panose="020B0604030504040204" pitchFamily="50" charset="-128"/>
              </a:rPr>
              <a:t>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FD64502-7CD9-4BC1-6C51-DE27596F4105}"/>
              </a:ext>
            </a:extLst>
          </p:cNvPr>
          <p:cNvSpPr/>
          <p:nvPr/>
        </p:nvSpPr>
        <p:spPr>
          <a:xfrm>
            <a:off x="2209806" y="5459015"/>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5555256-87F7-D66C-0B4F-BE20624AE4EC}"/>
              </a:ext>
            </a:extLst>
          </p:cNvPr>
          <p:cNvSpPr/>
          <p:nvPr/>
        </p:nvSpPr>
        <p:spPr>
          <a:xfrm>
            <a:off x="3751330" y="5459015"/>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F7882669-6607-0337-3EBA-97D254ED6645}"/>
              </a:ext>
            </a:extLst>
          </p:cNvPr>
          <p:cNvGrpSpPr/>
          <p:nvPr/>
        </p:nvGrpSpPr>
        <p:grpSpPr>
          <a:xfrm>
            <a:off x="5298087" y="1918072"/>
            <a:ext cx="1447594" cy="4440943"/>
            <a:chOff x="5298087" y="1714872"/>
            <a:chExt cx="1447594" cy="4440943"/>
          </a:xfrm>
        </p:grpSpPr>
        <p:sp>
          <p:nvSpPr>
            <p:cNvPr id="89" name="正方形/長方形 88">
              <a:extLst>
                <a:ext uri="{FF2B5EF4-FFF2-40B4-BE49-F238E27FC236}">
                  <a16:creationId xmlns:a16="http://schemas.microsoft.com/office/drawing/2014/main" id="{BE9FC954-6392-B2D2-1F5E-FCFE04BD10F7}"/>
                </a:ext>
              </a:extLst>
            </p:cNvPr>
            <p:cNvSpPr/>
            <p:nvPr/>
          </p:nvSpPr>
          <p:spPr>
            <a:xfrm>
              <a:off x="5305669" y="2152964"/>
              <a:ext cx="1440000"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43" name="グループ化 42">
              <a:extLst>
                <a:ext uri="{FF2B5EF4-FFF2-40B4-BE49-F238E27FC236}">
                  <a16:creationId xmlns:a16="http://schemas.microsoft.com/office/drawing/2014/main" id="{0F026536-4460-CF13-CDC5-5FAD3DCBAEC5}"/>
                </a:ext>
              </a:extLst>
            </p:cNvPr>
            <p:cNvGrpSpPr/>
            <p:nvPr/>
          </p:nvGrpSpPr>
          <p:grpSpPr>
            <a:xfrm>
              <a:off x="5298087" y="1714872"/>
              <a:ext cx="1440000" cy="360000"/>
              <a:chOff x="543578" y="1377175"/>
              <a:chExt cx="5239039" cy="360000"/>
            </a:xfrm>
          </p:grpSpPr>
          <p:cxnSp>
            <p:nvCxnSpPr>
              <p:cNvPr id="44" name="Straight Connector 18">
                <a:extLst>
                  <a:ext uri="{FF2B5EF4-FFF2-40B4-BE49-F238E27FC236}">
                    <a16:creationId xmlns:a16="http://schemas.microsoft.com/office/drawing/2014/main" id="{33A3C038-BFDC-86D0-DE63-370BF752805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5" name="TextBox 23">
                <a:extLst>
                  <a:ext uri="{FF2B5EF4-FFF2-40B4-BE49-F238E27FC236}">
                    <a16:creationId xmlns:a16="http://schemas.microsoft.com/office/drawing/2014/main" id="{4F51A48A-AE4C-84E3-9676-DEF23502115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例：安定供給</a:t>
                </a:r>
              </a:p>
            </p:txBody>
          </p:sp>
        </p:grpSp>
        <p:sp>
          <p:nvSpPr>
            <p:cNvPr id="63" name="正方形/長方形 62">
              <a:extLst>
                <a:ext uri="{FF2B5EF4-FFF2-40B4-BE49-F238E27FC236}">
                  <a16:creationId xmlns:a16="http://schemas.microsoft.com/office/drawing/2014/main" id="{F776445B-9802-C20A-7B1F-8E6993D8E069}"/>
                </a:ext>
              </a:extLst>
            </p:cNvPr>
            <p:cNvSpPr/>
            <p:nvPr/>
          </p:nvSpPr>
          <p:spPr>
            <a:xfrm>
              <a:off x="5305669" y="3317252"/>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FCBDA151-FAFF-3876-FFD9-9CF71CF5BB9F}"/>
                </a:ext>
              </a:extLst>
            </p:cNvPr>
            <p:cNvSpPr/>
            <p:nvPr/>
          </p:nvSpPr>
          <p:spPr>
            <a:xfrm>
              <a:off x="5305681" y="4287740"/>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3763C03-A7EC-0C5C-FC63-94A568CBFD99}"/>
                </a:ext>
              </a:extLst>
            </p:cNvPr>
            <p:cNvSpPr/>
            <p:nvPr/>
          </p:nvSpPr>
          <p:spPr>
            <a:xfrm>
              <a:off x="5305669" y="5255815"/>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75166A30-276E-B843-ABAD-010941AC073F}"/>
              </a:ext>
            </a:extLst>
          </p:cNvPr>
          <p:cNvGrpSpPr/>
          <p:nvPr/>
        </p:nvGrpSpPr>
        <p:grpSpPr>
          <a:xfrm>
            <a:off x="6847193" y="1918072"/>
            <a:ext cx="1447594" cy="4440943"/>
            <a:chOff x="5298087" y="1714872"/>
            <a:chExt cx="1447594" cy="4440943"/>
          </a:xfrm>
        </p:grpSpPr>
        <p:sp>
          <p:nvSpPr>
            <p:cNvPr id="21" name="正方形/長方形 20">
              <a:extLst>
                <a:ext uri="{FF2B5EF4-FFF2-40B4-BE49-F238E27FC236}">
                  <a16:creationId xmlns:a16="http://schemas.microsoft.com/office/drawing/2014/main" id="{94589E95-6BEF-E3CE-48C9-FF1A52BC5EF7}"/>
                </a:ext>
              </a:extLst>
            </p:cNvPr>
            <p:cNvSpPr/>
            <p:nvPr/>
          </p:nvSpPr>
          <p:spPr>
            <a:xfrm>
              <a:off x="5305669" y="2152964"/>
              <a:ext cx="1440000"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22" name="グループ化 21">
              <a:extLst>
                <a:ext uri="{FF2B5EF4-FFF2-40B4-BE49-F238E27FC236}">
                  <a16:creationId xmlns:a16="http://schemas.microsoft.com/office/drawing/2014/main" id="{73BAF7DF-CE1B-675A-791B-F98F7E7E229F}"/>
                </a:ext>
              </a:extLst>
            </p:cNvPr>
            <p:cNvGrpSpPr/>
            <p:nvPr/>
          </p:nvGrpSpPr>
          <p:grpSpPr>
            <a:xfrm>
              <a:off x="5298087" y="1714872"/>
              <a:ext cx="1440000" cy="360000"/>
              <a:chOff x="543578" y="1377175"/>
              <a:chExt cx="5239039" cy="360000"/>
            </a:xfrm>
          </p:grpSpPr>
          <p:cxnSp>
            <p:nvCxnSpPr>
              <p:cNvPr id="48" name="Straight Connector 18">
                <a:extLst>
                  <a:ext uri="{FF2B5EF4-FFF2-40B4-BE49-F238E27FC236}">
                    <a16:creationId xmlns:a16="http://schemas.microsoft.com/office/drawing/2014/main" id="{19708D54-0C03-E387-F457-73AE4005561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9" name="TextBox 23">
                <a:extLst>
                  <a:ext uri="{FF2B5EF4-FFF2-40B4-BE49-F238E27FC236}">
                    <a16:creationId xmlns:a16="http://schemas.microsoft.com/office/drawing/2014/main" id="{8EE0C8C3-56C1-F000-B19D-9E9A4747421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例：その他</a:t>
                </a:r>
              </a:p>
            </p:txBody>
          </p:sp>
        </p:grpSp>
        <p:sp>
          <p:nvSpPr>
            <p:cNvPr id="23" name="正方形/長方形 22">
              <a:extLst>
                <a:ext uri="{FF2B5EF4-FFF2-40B4-BE49-F238E27FC236}">
                  <a16:creationId xmlns:a16="http://schemas.microsoft.com/office/drawing/2014/main" id="{5A71F1FD-7843-9890-1265-1286D8333F06}"/>
                </a:ext>
              </a:extLst>
            </p:cNvPr>
            <p:cNvSpPr/>
            <p:nvPr/>
          </p:nvSpPr>
          <p:spPr>
            <a:xfrm>
              <a:off x="5305669" y="3317252"/>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4" name="正方形/長方形 23">
              <a:extLst>
                <a:ext uri="{FF2B5EF4-FFF2-40B4-BE49-F238E27FC236}">
                  <a16:creationId xmlns:a16="http://schemas.microsoft.com/office/drawing/2014/main" id="{2D24DB25-71BD-64BA-9656-7D4DAB6AE0E1}"/>
                </a:ext>
              </a:extLst>
            </p:cNvPr>
            <p:cNvSpPr/>
            <p:nvPr/>
          </p:nvSpPr>
          <p:spPr>
            <a:xfrm>
              <a:off x="5305681" y="4287740"/>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CF6E98B-4035-29F2-35D8-F0963B8455F2}"/>
                </a:ext>
              </a:extLst>
            </p:cNvPr>
            <p:cNvSpPr/>
            <p:nvPr/>
          </p:nvSpPr>
          <p:spPr>
            <a:xfrm>
              <a:off x="5305669" y="5255815"/>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grpSp>
      <p:sp>
        <p:nvSpPr>
          <p:cNvPr id="51" name="右矢印 62">
            <a:extLst>
              <a:ext uri="{FF2B5EF4-FFF2-40B4-BE49-F238E27FC236}">
                <a16:creationId xmlns:a16="http://schemas.microsoft.com/office/drawing/2014/main" id="{32EB74F6-14AC-73C3-F7A9-A327EDF97592}"/>
              </a:ext>
            </a:extLst>
          </p:cNvPr>
          <p:cNvSpPr/>
          <p:nvPr/>
        </p:nvSpPr>
        <p:spPr>
          <a:xfrm rot="5400000">
            <a:off x="2747189" y="3071208"/>
            <a:ext cx="360000" cy="468000"/>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4" name="右矢印 62">
            <a:extLst>
              <a:ext uri="{FF2B5EF4-FFF2-40B4-BE49-F238E27FC236}">
                <a16:creationId xmlns:a16="http://schemas.microsoft.com/office/drawing/2014/main" id="{380BBEB2-4564-CC3D-9FBA-A5C47B4EDD30}"/>
              </a:ext>
            </a:extLst>
          </p:cNvPr>
          <p:cNvSpPr/>
          <p:nvPr/>
        </p:nvSpPr>
        <p:spPr>
          <a:xfrm rot="5400000">
            <a:off x="4291330" y="3064308"/>
            <a:ext cx="360000" cy="468000"/>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8" name="右矢印 62">
            <a:extLst>
              <a:ext uri="{FF2B5EF4-FFF2-40B4-BE49-F238E27FC236}">
                <a16:creationId xmlns:a16="http://schemas.microsoft.com/office/drawing/2014/main" id="{E56696D5-23B8-8B44-B1AD-5B928E44E0A3}"/>
              </a:ext>
            </a:extLst>
          </p:cNvPr>
          <p:cNvSpPr/>
          <p:nvPr/>
        </p:nvSpPr>
        <p:spPr>
          <a:xfrm rot="5400000">
            <a:off x="5845669" y="3064308"/>
            <a:ext cx="360000" cy="468000"/>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1" name="右矢印 62">
            <a:extLst>
              <a:ext uri="{FF2B5EF4-FFF2-40B4-BE49-F238E27FC236}">
                <a16:creationId xmlns:a16="http://schemas.microsoft.com/office/drawing/2014/main" id="{41034328-803C-DE75-5B73-2391E7E18DFA}"/>
              </a:ext>
            </a:extLst>
          </p:cNvPr>
          <p:cNvSpPr/>
          <p:nvPr/>
        </p:nvSpPr>
        <p:spPr>
          <a:xfrm rot="5400000">
            <a:off x="7394775" y="3062816"/>
            <a:ext cx="360000" cy="468000"/>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DD7D3E44-CEDD-1F8D-D54D-10FF3903E472}"/>
              </a:ext>
            </a:extLst>
          </p:cNvPr>
          <p:cNvGrpSpPr/>
          <p:nvPr/>
        </p:nvGrpSpPr>
        <p:grpSpPr>
          <a:xfrm>
            <a:off x="8663916" y="1918072"/>
            <a:ext cx="2771779" cy="4440943"/>
            <a:chOff x="5298087" y="1714872"/>
            <a:chExt cx="1447594" cy="4440943"/>
          </a:xfrm>
        </p:grpSpPr>
        <p:sp>
          <p:nvSpPr>
            <p:cNvPr id="73" name="正方形/長方形 72">
              <a:extLst>
                <a:ext uri="{FF2B5EF4-FFF2-40B4-BE49-F238E27FC236}">
                  <a16:creationId xmlns:a16="http://schemas.microsoft.com/office/drawing/2014/main" id="{EF4C5419-4F51-6F21-4AFB-E92C0FE00A7A}"/>
                </a:ext>
              </a:extLst>
            </p:cNvPr>
            <p:cNvSpPr/>
            <p:nvPr/>
          </p:nvSpPr>
          <p:spPr>
            <a:xfrm>
              <a:off x="5305669" y="2152964"/>
              <a:ext cx="1440000"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4" name="グループ化 73">
              <a:extLst>
                <a:ext uri="{FF2B5EF4-FFF2-40B4-BE49-F238E27FC236}">
                  <a16:creationId xmlns:a16="http://schemas.microsoft.com/office/drawing/2014/main" id="{4A82B068-E818-7CB7-47BB-D3C9F0CD17EB}"/>
                </a:ext>
              </a:extLst>
            </p:cNvPr>
            <p:cNvGrpSpPr/>
            <p:nvPr/>
          </p:nvGrpSpPr>
          <p:grpSpPr>
            <a:xfrm>
              <a:off x="5298087" y="1714872"/>
              <a:ext cx="1440000" cy="360000"/>
              <a:chOff x="543578" y="1377175"/>
              <a:chExt cx="5239039" cy="360000"/>
            </a:xfrm>
          </p:grpSpPr>
          <p:cxnSp>
            <p:nvCxnSpPr>
              <p:cNvPr id="80" name="Straight Connector 18">
                <a:extLst>
                  <a:ext uri="{FF2B5EF4-FFF2-40B4-BE49-F238E27FC236}">
                    <a16:creationId xmlns:a16="http://schemas.microsoft.com/office/drawing/2014/main" id="{3FDD4B9F-DC0C-5014-ADFF-F3DEB219467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1" name="TextBox 23">
                <a:extLst>
                  <a:ext uri="{FF2B5EF4-FFF2-40B4-BE49-F238E27FC236}">
                    <a16:creationId xmlns:a16="http://schemas.microsoft.com/office/drawing/2014/main" id="{FF7CCFC5-B267-3B56-DC12-44B000BD43E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総合評価</a:t>
                </a:r>
              </a:p>
            </p:txBody>
          </p:sp>
        </p:grpSp>
        <p:sp>
          <p:nvSpPr>
            <p:cNvPr id="76" name="正方形/長方形 75">
              <a:extLst>
                <a:ext uri="{FF2B5EF4-FFF2-40B4-BE49-F238E27FC236}">
                  <a16:creationId xmlns:a16="http://schemas.microsoft.com/office/drawing/2014/main" id="{923AC93B-6EA6-F13D-05CD-E430E74855E2}"/>
                </a:ext>
              </a:extLst>
            </p:cNvPr>
            <p:cNvSpPr/>
            <p:nvPr/>
          </p:nvSpPr>
          <p:spPr>
            <a:xfrm>
              <a:off x="5305669" y="3317252"/>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7" name="正方形/長方形 76">
              <a:extLst>
                <a:ext uri="{FF2B5EF4-FFF2-40B4-BE49-F238E27FC236}">
                  <a16:creationId xmlns:a16="http://schemas.microsoft.com/office/drawing/2014/main" id="{D25377A5-C682-7357-457B-83596B845F34}"/>
                </a:ext>
              </a:extLst>
            </p:cNvPr>
            <p:cNvSpPr/>
            <p:nvPr/>
          </p:nvSpPr>
          <p:spPr>
            <a:xfrm>
              <a:off x="5305681" y="4287740"/>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D5F307DA-095C-D094-E92F-D98810478411}"/>
                </a:ext>
              </a:extLst>
            </p:cNvPr>
            <p:cNvSpPr/>
            <p:nvPr/>
          </p:nvSpPr>
          <p:spPr>
            <a:xfrm>
              <a:off x="5305669" y="5255815"/>
              <a:ext cx="1440000"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grpSp>
      <p:sp>
        <p:nvSpPr>
          <p:cNvPr id="84" name="右矢印 62">
            <a:extLst>
              <a:ext uri="{FF2B5EF4-FFF2-40B4-BE49-F238E27FC236}">
                <a16:creationId xmlns:a16="http://schemas.microsoft.com/office/drawing/2014/main" id="{D6FA0530-AD5D-3EA7-A245-F3EAFECCBDDE}"/>
              </a:ext>
            </a:extLst>
          </p:cNvPr>
          <p:cNvSpPr/>
          <p:nvPr/>
        </p:nvSpPr>
        <p:spPr>
          <a:xfrm rot="5400000">
            <a:off x="9944610" y="3062816"/>
            <a:ext cx="360000" cy="468000"/>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85" name="グループ化 84">
            <a:extLst>
              <a:ext uri="{FF2B5EF4-FFF2-40B4-BE49-F238E27FC236}">
                <a16:creationId xmlns:a16="http://schemas.microsoft.com/office/drawing/2014/main" id="{5DB8CC40-C81D-3896-4338-F75D30DCFDC7}"/>
              </a:ext>
            </a:extLst>
          </p:cNvPr>
          <p:cNvGrpSpPr/>
          <p:nvPr/>
        </p:nvGrpSpPr>
        <p:grpSpPr>
          <a:xfrm>
            <a:off x="746776" y="1123175"/>
            <a:ext cx="10688895" cy="360000"/>
            <a:chOff x="543578" y="1377175"/>
            <a:chExt cx="5239039" cy="360000"/>
          </a:xfrm>
        </p:grpSpPr>
        <p:cxnSp>
          <p:nvCxnSpPr>
            <p:cNvPr id="87" name="Straight Connector 18">
              <a:extLst>
                <a:ext uri="{FF2B5EF4-FFF2-40B4-BE49-F238E27FC236}">
                  <a16:creationId xmlns:a16="http://schemas.microsoft.com/office/drawing/2014/main" id="{F5EC224D-01B1-3D77-64BB-E305EBD90CA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8" name="TextBox 23">
              <a:extLst>
                <a:ext uri="{FF2B5EF4-FFF2-40B4-BE49-F238E27FC236}">
                  <a16:creationId xmlns:a16="http://schemas.microsoft.com/office/drawing/2014/main" id="{067E4ECC-CA60-C4DF-2CAD-BC6CCAD7109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他オプションに対する優位性</a:t>
              </a:r>
            </a:p>
          </p:txBody>
        </p:sp>
      </p:grpSp>
      <p:sp>
        <p:nvSpPr>
          <p:cNvPr id="90" name="ee4pContent3">
            <a:extLst>
              <a:ext uri="{FF2B5EF4-FFF2-40B4-BE49-F238E27FC236}">
                <a16:creationId xmlns:a16="http://schemas.microsoft.com/office/drawing/2014/main" id="{FC95CBBB-7FD0-5FD0-2954-FF6489684D34}"/>
              </a:ext>
            </a:extLst>
          </p:cNvPr>
          <p:cNvSpPr txBox="1"/>
          <p:nvPr/>
        </p:nvSpPr>
        <p:spPr>
          <a:xfrm>
            <a:off x="765597" y="1549183"/>
            <a:ext cx="10670073" cy="432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p:txBody>
      </p:sp>
      <p:sp>
        <p:nvSpPr>
          <p:cNvPr id="91" name="TextBox 51">
            <a:extLst>
              <a:ext uri="{FF2B5EF4-FFF2-40B4-BE49-F238E27FC236}">
                <a16:creationId xmlns:a16="http://schemas.microsoft.com/office/drawing/2014/main" id="{F3046E07-AF62-672C-FD3C-4A91396EEF38}"/>
              </a:ext>
            </a:extLst>
          </p:cNvPr>
          <p:cNvSpPr txBox="1"/>
          <p:nvPr/>
        </p:nvSpPr>
        <p:spPr>
          <a:xfrm>
            <a:off x="2354775" y="4616988"/>
            <a:ext cx="9000000" cy="16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燃料転換をするうえで、なぜその燃料を採用したかの理由を記載ください（トランジション期と</a:t>
            </a:r>
            <a:r>
              <a:rPr lang="en-US" altLang="ja-JP" sz="1600" dirty="0">
                <a:solidFill>
                  <a:srgbClr val="2E3558"/>
                </a:solidFill>
                <a:latin typeface="+mn-ea"/>
              </a:rPr>
              <a:t>CN</a:t>
            </a:r>
            <a:r>
              <a:rPr lang="ja-JP" altLang="en-US" sz="1600" dirty="0">
                <a:solidFill>
                  <a:srgbClr val="2E3558"/>
                </a:solidFill>
                <a:latin typeface="+mn-ea"/>
              </a:rPr>
              <a:t>移行期の</a:t>
            </a:r>
            <a:r>
              <a:rPr lang="en-US" altLang="ja-JP" sz="1600" dirty="0">
                <a:solidFill>
                  <a:srgbClr val="2E3558"/>
                </a:solidFill>
                <a:latin typeface="+mn-ea"/>
              </a:rPr>
              <a:t>2</a:t>
            </a:r>
            <a:r>
              <a:rPr lang="ja-JP" altLang="en-US" sz="1600" dirty="0">
                <a:solidFill>
                  <a:srgbClr val="2E3558"/>
                </a:solidFill>
                <a:latin typeface="+mn-ea"/>
              </a:rPr>
              <a:t>つの時間軸がある場合は、別頁で記載ください）</a:t>
            </a:r>
            <a:endParaRPr lang="en-US" altLang="ja-JP" sz="1600" dirty="0">
              <a:solidFill>
                <a:srgbClr val="2E3558"/>
              </a:solidFill>
              <a:latin typeface="+mn-ea"/>
            </a:endParaRPr>
          </a:p>
          <a:p>
            <a:pPr marL="85725" indent="3175"/>
            <a:r>
              <a:rPr lang="ja-JP" altLang="en-US" sz="1600" dirty="0">
                <a:solidFill>
                  <a:srgbClr val="2E3558"/>
                </a:solidFill>
                <a:latin typeface="+mn-ea"/>
              </a:rPr>
              <a:t>評価は以下の○、△、</a:t>
            </a:r>
            <a:r>
              <a:rPr lang="en-US" altLang="ja-JP" sz="1600" dirty="0">
                <a:solidFill>
                  <a:srgbClr val="2E3558"/>
                </a:solidFill>
                <a:latin typeface="+mn-ea"/>
              </a:rPr>
              <a:t>×</a:t>
            </a:r>
            <a:r>
              <a:rPr lang="ja-JP" altLang="en-US" sz="1600" dirty="0">
                <a:solidFill>
                  <a:srgbClr val="2E3558"/>
                </a:solidFill>
                <a:latin typeface="+mn-ea"/>
              </a:rPr>
              <a:t>で記載ください</a:t>
            </a:r>
            <a:endParaRPr lang="en-US" altLang="ja-JP"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○：表のオプションの中で最も優れている</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△：評価○と</a:t>
            </a:r>
            <a:r>
              <a:rPr lang="en-US" altLang="ja-JP" sz="1400" dirty="0">
                <a:solidFill>
                  <a:srgbClr val="2E3558"/>
                </a:solidFill>
                <a:latin typeface="+mn-ea"/>
              </a:rPr>
              <a:t>×</a:t>
            </a:r>
            <a:r>
              <a:rPr lang="ja-JP" altLang="en-US" sz="1400" dirty="0">
                <a:solidFill>
                  <a:srgbClr val="2E3558"/>
                </a:solidFill>
                <a:latin typeface="+mn-ea"/>
              </a:rPr>
              <a:t>以外の場合</a:t>
            </a:r>
            <a:endParaRPr lang="en-US" altLang="ja-JP" sz="1400" dirty="0">
              <a:solidFill>
                <a:srgbClr val="2E3558"/>
              </a:solidFill>
              <a:latin typeface="+mn-ea"/>
            </a:endParaRPr>
          </a:p>
          <a:p>
            <a:pPr marL="266700" indent="-180975">
              <a:buFont typeface="Arial" panose="020B0604020202020204" pitchFamily="34" charset="0"/>
              <a:buChar char="•"/>
            </a:pPr>
            <a:r>
              <a:rPr lang="en-US" altLang="ja-JP" sz="1400" dirty="0">
                <a:solidFill>
                  <a:srgbClr val="2E3558"/>
                </a:solidFill>
                <a:latin typeface="+mn-ea"/>
              </a:rPr>
              <a:t>×</a:t>
            </a:r>
            <a:r>
              <a:rPr lang="ja-JP" altLang="en-US" sz="1400" dirty="0">
                <a:solidFill>
                  <a:srgbClr val="2E3558"/>
                </a:solidFill>
                <a:latin typeface="+mn-ea"/>
              </a:rPr>
              <a:t>：表のオプションの中で最も劣っている</a:t>
            </a: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hink-cell data - do not delete" hidden="1">
            <a:extLst>
              <a:ext uri="{FF2B5EF4-FFF2-40B4-BE49-F238E27FC236}">
                <a16:creationId xmlns:a16="http://schemas.microsoft.com/office/drawing/2014/main" id="{B3C5559A-06F3-A46D-0BEB-D5B0B6B9AB4E}"/>
              </a:ext>
            </a:extLst>
          </p:cNvPr>
          <p:cNvGraphicFramePr>
            <a:graphicFrameLocks noChangeAspect="1"/>
          </p:cNvGraphicFramePr>
          <p:nvPr>
            <p:custDataLst>
              <p:tags r:id="rId1"/>
            </p:custDataLst>
            <p:extLst>
              <p:ext uri="{D42A27DB-BD31-4B8C-83A1-F6EECF244321}">
                <p14:modId xmlns:p14="http://schemas.microsoft.com/office/powerpoint/2010/main" val="4160881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9" imgH="360" progId="TCLayout.ActiveDocument.1">
                  <p:embed/>
                </p:oleObj>
              </mc:Choice>
              <mc:Fallback>
                <p:oleObj name="think-cell スライド" r:id="rId4" imgW="359" imgH="360" progId="TCLayout.ActiveDocument.1">
                  <p:embed/>
                  <p:pic>
                    <p:nvPicPr>
                      <p:cNvPr id="19" name="think-cell data - do not delete" hidden="1">
                        <a:extLst>
                          <a:ext uri="{FF2B5EF4-FFF2-40B4-BE49-F238E27FC236}">
                            <a16:creationId xmlns:a16="http://schemas.microsoft.com/office/drawing/2014/main" id="{B3C5559A-06F3-A46D-0BEB-D5B0B6B9A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E86B1D89-2F21-9537-7A70-16374B2AD435}"/>
              </a:ext>
            </a:extLst>
          </p:cNvPr>
          <p:cNvSpPr txBox="1"/>
          <p:nvPr/>
        </p:nvSpPr>
        <p:spPr>
          <a:xfrm>
            <a:off x="777063" y="23459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CO</a:t>
            </a:r>
            <a:r>
              <a:rPr kumimoji="1" lang="ja-JP" altLang="en-US" sz="1400">
                <a:solidFill>
                  <a:schemeClr val="tx1"/>
                </a:solidFill>
                <a:latin typeface="Meiryo UI" panose="020B0604030504040204" pitchFamily="50" charset="-128"/>
                <a:ea typeface="Meiryo UI" panose="020B0604030504040204" pitchFamily="50" charset="-128"/>
              </a:rPr>
              <a:t>₂削減効果</a:t>
            </a:r>
          </a:p>
        </p:txBody>
      </p:sp>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125738"/>
            <a:ext cx="1152000" cy="296390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3134297"/>
            <a:ext cx="2562797" cy="90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を締結済</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4125971"/>
            <a:ext cx="9379638" cy="1152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協議会で、 </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コンソーシアムを組み、水素調達について議論</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当該コンソーシアムの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がオーストラリアから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港に、</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万トン持ってくる方向で検討中</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当社においては、そのうちの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万トンを</a:t>
            </a: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年から調達する予定で交渉</a:t>
            </a: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コンソーシアムの中では値差支援事業、拠点整備事業に向けても議論中</a:t>
            </a: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3" name="テキスト ボックス 12">
            <a:extLst>
              <a:ext uri="{FF2B5EF4-FFF2-40B4-BE49-F238E27FC236}">
                <a16:creationId xmlns:a16="http://schemas.microsoft.com/office/drawing/2014/main" id="{89523632-78AB-E825-1DF6-C2D3D0E9FF78}"/>
              </a:ext>
            </a:extLst>
          </p:cNvPr>
          <p:cNvSpPr txBox="1"/>
          <p:nvPr/>
        </p:nvSpPr>
        <p:spPr>
          <a:xfrm>
            <a:off x="1486508" y="1598138"/>
            <a:ext cx="764177"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200">
                <a:solidFill>
                  <a:schemeClr val="tx1"/>
                </a:solidFill>
                <a:latin typeface="Meiryo UI" panose="020B0604030504040204" pitchFamily="50" charset="-128"/>
                <a:ea typeface="Meiryo UI" panose="020B0604030504040204" pitchFamily="50" charset="-128"/>
              </a:rPr>
              <a:t>（例）</a:t>
            </a:r>
            <a:endParaRPr lang="ja-JP" altLang="en-US" sz="1200"/>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597980"/>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5" name="正方形/長方形 24">
            <a:extLst>
              <a:ext uri="{FF2B5EF4-FFF2-40B4-BE49-F238E27FC236}">
                <a16:creationId xmlns:a16="http://schemas.microsoft.com/office/drawing/2014/main" id="{268B5C1C-12B6-2494-5BC2-BE27C47376D3}"/>
              </a:ext>
            </a:extLst>
          </p:cNvPr>
          <p:cNvSpPr/>
          <p:nvPr/>
        </p:nvSpPr>
        <p:spPr>
          <a:xfrm>
            <a:off x="2034156" y="1965057"/>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LNG</a:t>
            </a:r>
          </a:p>
        </p:txBody>
      </p:sp>
      <p:sp>
        <p:nvSpPr>
          <p:cNvPr id="28" name="正方形/長方形 27">
            <a:extLst>
              <a:ext uri="{FF2B5EF4-FFF2-40B4-BE49-F238E27FC236}">
                <a16:creationId xmlns:a16="http://schemas.microsoft.com/office/drawing/2014/main" id="{8ACBD737-710A-D535-734E-808B9E6621E6}"/>
              </a:ext>
            </a:extLst>
          </p:cNvPr>
          <p:cNvSpPr/>
          <p:nvPr/>
        </p:nvSpPr>
        <p:spPr>
          <a:xfrm>
            <a:off x="4764702" y="1965057"/>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40" name="正方形/長方形 39">
            <a:extLst>
              <a:ext uri="{FF2B5EF4-FFF2-40B4-BE49-F238E27FC236}">
                <a16:creationId xmlns:a16="http://schemas.microsoft.com/office/drawing/2014/main" id="{310C69A0-3092-EF8A-91AB-6399B0360759}"/>
              </a:ext>
            </a:extLst>
          </p:cNvPr>
          <p:cNvSpPr/>
          <p:nvPr/>
        </p:nvSpPr>
        <p:spPr>
          <a:xfrm>
            <a:off x="8860517" y="1965057"/>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4" name="Title 1">
            <a:extLst>
              <a:ext uri="{FF2B5EF4-FFF2-40B4-BE49-F238E27FC236}">
                <a16:creationId xmlns:a16="http://schemas.microsoft.com/office/drawing/2014/main" id="{EC9CA7C3-C84F-E305-DF8E-F6F5F7FF8EA4}"/>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a:t>
            </a:r>
            <a:r>
              <a:rPr kumimoji="1" lang="zh-TW" altLang="en-US" sz="2000"/>
              <a:t>燃料調達計画</a:t>
            </a:r>
            <a:endParaRPr kumimoji="1" lang="en-US" sz="2000"/>
          </a:p>
        </p:txBody>
      </p:sp>
      <p:sp>
        <p:nvSpPr>
          <p:cNvPr id="33" name="Title 1">
            <a:extLst>
              <a:ext uri="{FF2B5EF4-FFF2-40B4-BE49-F238E27FC236}">
                <a16:creationId xmlns:a16="http://schemas.microsoft.com/office/drawing/2014/main" id="{6020A69C-A5F3-B24A-485D-ED0501C5EE3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トランジション期は、</a:t>
            </a:r>
            <a:r>
              <a:rPr kumimoji="1" lang="en-US" altLang="ja-JP">
                <a:solidFill>
                  <a:schemeClr val="tx1"/>
                </a:solidFill>
              </a:rPr>
              <a:t>xx</a:t>
            </a:r>
            <a:r>
              <a:rPr kumimoji="1" lang="ja-JP" altLang="en-US">
                <a:solidFill>
                  <a:schemeClr val="tx1"/>
                </a:solidFill>
              </a:rPr>
              <a:t>燃料の安定調達確保が重要</a:t>
            </a:r>
          </a:p>
        </p:txBody>
      </p:sp>
      <p:sp>
        <p:nvSpPr>
          <p:cNvPr id="43" name="テキスト ボックス 42">
            <a:extLst>
              <a:ext uri="{FF2B5EF4-FFF2-40B4-BE49-F238E27FC236}">
                <a16:creationId xmlns:a16="http://schemas.microsoft.com/office/drawing/2014/main" id="{36FEBF40-9C03-5A7A-3E6F-B3906774E907}"/>
              </a:ext>
            </a:extLst>
          </p:cNvPr>
          <p:cNvSpPr txBox="1"/>
          <p:nvPr/>
        </p:nvSpPr>
        <p:spPr>
          <a:xfrm>
            <a:off x="777063" y="1965057"/>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使用燃料</a:t>
            </a:r>
          </a:p>
        </p:txBody>
      </p:sp>
      <p:sp>
        <p:nvSpPr>
          <p:cNvPr id="46" name="正方形/長方形 45">
            <a:extLst>
              <a:ext uri="{FF2B5EF4-FFF2-40B4-BE49-F238E27FC236}">
                <a16:creationId xmlns:a16="http://schemas.microsoft.com/office/drawing/2014/main" id="{0693CFA6-6AC2-AF59-DBC8-1536EB08FDD8}"/>
              </a:ext>
            </a:extLst>
          </p:cNvPr>
          <p:cNvSpPr/>
          <p:nvPr/>
        </p:nvSpPr>
        <p:spPr>
          <a:xfrm>
            <a:off x="4764700" y="5369645"/>
            <a:ext cx="6649091"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からの調達の可能性も検討</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水素混焼技術の開発状況に依存するため、数量のコミットなどは出来ていない状況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2362853C-9663-A8D8-2C57-685C5762A2E0}"/>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F781A2A6-FD7D-49F5-5A13-8847B801E9F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正方形/長方形 1">
            <a:extLst>
              <a:ext uri="{FF2B5EF4-FFF2-40B4-BE49-F238E27FC236}">
                <a16:creationId xmlns:a16="http://schemas.microsoft.com/office/drawing/2014/main" id="{50D9642D-EBAB-F77F-762B-E6B0BD90225D}"/>
              </a:ext>
            </a:extLst>
          </p:cNvPr>
          <p:cNvSpPr/>
          <p:nvPr/>
        </p:nvSpPr>
        <p:spPr>
          <a:xfrm>
            <a:off x="2034156" y="235118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事業所単位で</a:t>
            </a:r>
            <a:r>
              <a:rPr kumimoji="1" lang="en-US" altLang="ja-JP" sz="1200">
                <a:solidFill>
                  <a:schemeClr val="tx1"/>
                </a:solidFill>
                <a:latin typeface="Meiryo UI" panose="020B0604030504040204" pitchFamily="50" charset="-128"/>
                <a:ea typeface="Meiryo UI" panose="020B0604030504040204" pitchFamily="50" charset="-128"/>
              </a:rPr>
              <a:t>CO</a:t>
            </a:r>
            <a:r>
              <a:rPr kumimoji="1" lang="ja-JP" altLang="en-US" sz="1200">
                <a:solidFill>
                  <a:schemeClr val="tx1"/>
                </a:solidFill>
                <a:latin typeface="Meiryo UI" panose="020B0604030504040204" pitchFamily="50" charset="-128"/>
                <a:ea typeface="Meiryo UI" panose="020B0604030504040204" pitchFamily="50" charset="-128"/>
              </a:rPr>
              <a:t>₂</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％削減</a:t>
            </a:r>
          </a:p>
        </p:txBody>
      </p:sp>
      <p:sp>
        <p:nvSpPr>
          <p:cNvPr id="3" name="正方形/長方形 2">
            <a:extLst>
              <a:ext uri="{FF2B5EF4-FFF2-40B4-BE49-F238E27FC236}">
                <a16:creationId xmlns:a16="http://schemas.microsoft.com/office/drawing/2014/main" id="{E3B00408-BC94-B4E5-6249-D9DECA919466}"/>
              </a:ext>
            </a:extLst>
          </p:cNvPr>
          <p:cNvSpPr/>
          <p:nvPr/>
        </p:nvSpPr>
        <p:spPr>
          <a:xfrm>
            <a:off x="4764702" y="235118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事業所単位で</a:t>
            </a:r>
            <a:r>
              <a:rPr kumimoji="1" lang="en-US" altLang="ja-JP" sz="1200">
                <a:solidFill>
                  <a:schemeClr val="tx1"/>
                </a:solidFill>
                <a:latin typeface="Meiryo UI" panose="020B0604030504040204" pitchFamily="50" charset="-128"/>
                <a:ea typeface="Meiryo UI" panose="020B0604030504040204" pitchFamily="50" charset="-128"/>
              </a:rPr>
              <a:t>CO</a:t>
            </a:r>
            <a:r>
              <a:rPr kumimoji="1" lang="ja-JP" altLang="en-US" sz="1200">
                <a:solidFill>
                  <a:schemeClr val="tx1"/>
                </a:solidFill>
                <a:latin typeface="Meiryo UI" panose="020B0604030504040204" pitchFamily="50" charset="-128"/>
                <a:ea typeface="Meiryo UI" panose="020B0604030504040204" pitchFamily="50" charset="-128"/>
              </a:rPr>
              <a:t>₂</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％削減</a:t>
            </a:r>
          </a:p>
        </p:txBody>
      </p:sp>
      <p:sp>
        <p:nvSpPr>
          <p:cNvPr id="5" name="正方形/長方形 4">
            <a:extLst>
              <a:ext uri="{FF2B5EF4-FFF2-40B4-BE49-F238E27FC236}">
                <a16:creationId xmlns:a16="http://schemas.microsoft.com/office/drawing/2014/main" id="{BD051CBE-1F9D-0B37-6894-E9C9660F3865}"/>
              </a:ext>
            </a:extLst>
          </p:cNvPr>
          <p:cNvSpPr/>
          <p:nvPr/>
        </p:nvSpPr>
        <p:spPr>
          <a:xfrm>
            <a:off x="8860517" y="235118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事業所単位で</a:t>
            </a:r>
            <a:r>
              <a:rPr kumimoji="1" lang="en-US" altLang="ja-JP" sz="1200">
                <a:solidFill>
                  <a:schemeClr val="tx1"/>
                </a:solidFill>
                <a:latin typeface="Meiryo UI" panose="020B0604030504040204" pitchFamily="50" charset="-128"/>
                <a:ea typeface="Meiryo UI" panose="020B0604030504040204" pitchFamily="50" charset="-128"/>
              </a:rPr>
              <a:t>CO</a:t>
            </a:r>
            <a:r>
              <a:rPr kumimoji="1" lang="ja-JP" altLang="en-US" sz="1200">
                <a:solidFill>
                  <a:schemeClr val="tx1"/>
                </a:solidFill>
                <a:latin typeface="Meiryo UI" panose="020B0604030504040204" pitchFamily="50" charset="-128"/>
                <a:ea typeface="Meiryo UI" panose="020B0604030504040204" pitchFamily="50" charset="-128"/>
              </a:rPr>
              <a:t>₂</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％削減</a:t>
            </a:r>
          </a:p>
        </p:txBody>
      </p:sp>
      <p:sp>
        <p:nvSpPr>
          <p:cNvPr id="6" name="正方形/長方形 5">
            <a:extLst>
              <a:ext uri="{FF2B5EF4-FFF2-40B4-BE49-F238E27FC236}">
                <a16:creationId xmlns:a16="http://schemas.microsoft.com/office/drawing/2014/main" id="{6A91CB30-57DE-73E1-5BB3-73CB823503E8}"/>
              </a:ext>
            </a:extLst>
          </p:cNvPr>
          <p:cNvSpPr/>
          <p:nvPr/>
        </p:nvSpPr>
        <p:spPr>
          <a:xfrm>
            <a:off x="2034156" y="272587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27E522F-7023-4BDB-8DBD-C7160431684D}"/>
              </a:ext>
            </a:extLst>
          </p:cNvPr>
          <p:cNvSpPr/>
          <p:nvPr/>
        </p:nvSpPr>
        <p:spPr>
          <a:xfrm>
            <a:off x="4764702" y="272587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　　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9" name="正方形/長方形 8">
            <a:extLst>
              <a:ext uri="{FF2B5EF4-FFF2-40B4-BE49-F238E27FC236}">
                <a16:creationId xmlns:a16="http://schemas.microsoft.com/office/drawing/2014/main" id="{6A5283D6-67CA-AB09-820B-FA04A9E57CF1}"/>
              </a:ext>
            </a:extLst>
          </p:cNvPr>
          <p:cNvSpPr/>
          <p:nvPr/>
        </p:nvSpPr>
        <p:spPr>
          <a:xfrm>
            <a:off x="8860517" y="272587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1" name="テキスト ボックス 10">
            <a:extLst>
              <a:ext uri="{FF2B5EF4-FFF2-40B4-BE49-F238E27FC236}">
                <a16:creationId xmlns:a16="http://schemas.microsoft.com/office/drawing/2014/main" id="{E7584A96-5168-4EB7-4428-E500DF3DD293}"/>
              </a:ext>
            </a:extLst>
          </p:cNvPr>
          <p:cNvSpPr txBox="1"/>
          <p:nvPr/>
        </p:nvSpPr>
        <p:spPr>
          <a:xfrm>
            <a:off x="777063" y="272587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燃料使用量</a:t>
            </a:r>
            <a:r>
              <a:rPr kumimoji="1" lang="en-US" altLang="ja-JP" sz="1400" baseline="30000">
                <a:solidFill>
                  <a:schemeClr val="tx1"/>
                </a:solidFill>
                <a:latin typeface="Meiryo UI" panose="020B0604030504040204" pitchFamily="50" charset="-128"/>
                <a:ea typeface="Meiryo UI" panose="020B0604030504040204" pitchFamily="50" charset="-128"/>
              </a:rPr>
              <a:t>※</a:t>
            </a:r>
            <a:endParaRPr kumimoji="1" lang="ja-JP" altLang="en-US" sz="1400" baseline="30000">
              <a:solidFill>
                <a:schemeClr val="tx1"/>
              </a:solidFill>
              <a:latin typeface="Meiryo UI" panose="020B0604030504040204" pitchFamily="50" charset="-128"/>
              <a:ea typeface="Meiryo UI" panose="020B0604030504040204" pitchFamily="50" charset="-128"/>
            </a:endParaRPr>
          </a:p>
        </p:txBody>
      </p:sp>
      <p:sp>
        <p:nvSpPr>
          <p:cNvPr id="17" name="矢印: 五方向 16">
            <a:extLst>
              <a:ext uri="{FF2B5EF4-FFF2-40B4-BE49-F238E27FC236}">
                <a16:creationId xmlns:a16="http://schemas.microsoft.com/office/drawing/2014/main" id="{5848ABB8-A395-70FC-06FF-A4E5E16C1009}"/>
              </a:ext>
            </a:extLst>
          </p:cNvPr>
          <p:cNvSpPr/>
          <p:nvPr/>
        </p:nvSpPr>
        <p:spPr>
          <a:xfrm>
            <a:off x="2032493" y="1295019"/>
            <a:ext cx="3920208" cy="243612"/>
          </a:xfrm>
          <a:prstGeom prst="homePlate">
            <a:avLst/>
          </a:prstGeom>
          <a:solidFill>
            <a:schemeClr val="bg1">
              <a:lumMod val="95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トランジション期</a:t>
            </a:r>
          </a:p>
        </p:txBody>
      </p:sp>
      <p:sp>
        <p:nvSpPr>
          <p:cNvPr id="20" name="矢印: 五方向 19">
            <a:extLst>
              <a:ext uri="{FF2B5EF4-FFF2-40B4-BE49-F238E27FC236}">
                <a16:creationId xmlns:a16="http://schemas.microsoft.com/office/drawing/2014/main" id="{5C04A7C8-E7F8-F693-CC2F-58AE8C0FE7C6}"/>
              </a:ext>
            </a:extLst>
          </p:cNvPr>
          <p:cNvSpPr/>
          <p:nvPr/>
        </p:nvSpPr>
        <p:spPr>
          <a:xfrm>
            <a:off x="6129973" y="1303017"/>
            <a:ext cx="5283818" cy="243611"/>
          </a:xfrm>
          <a:prstGeom prst="homePlate">
            <a:avLst/>
          </a:prstGeom>
          <a:solidFill>
            <a:schemeClr val="bg1">
              <a:lumMod val="95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CN</a:t>
            </a:r>
            <a:r>
              <a:rPr kumimoji="1" lang="ja-JP" altLang="en-US" sz="1200">
                <a:solidFill>
                  <a:schemeClr val="tx1"/>
                </a:solidFill>
                <a:latin typeface="Meiryo UI" panose="020B0604030504040204" pitchFamily="50" charset="-128"/>
                <a:ea typeface="Meiryo UI" panose="020B0604030504040204" pitchFamily="50" charset="-128"/>
              </a:rPr>
              <a:t>移行期</a:t>
            </a:r>
          </a:p>
        </p:txBody>
      </p:sp>
      <p:sp>
        <p:nvSpPr>
          <p:cNvPr id="10" name="TextBox 51">
            <a:extLst>
              <a:ext uri="{FF2B5EF4-FFF2-40B4-BE49-F238E27FC236}">
                <a16:creationId xmlns:a16="http://schemas.microsoft.com/office/drawing/2014/main" id="{D16E2B23-5881-3B20-AA12-2AA7B759A6F4}"/>
              </a:ext>
            </a:extLst>
          </p:cNvPr>
          <p:cNvSpPr txBox="1"/>
          <p:nvPr/>
        </p:nvSpPr>
        <p:spPr>
          <a:xfrm>
            <a:off x="5291483" y="2853313"/>
            <a:ext cx="5951152" cy="149173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使用を検討している燃料について、調達候補先、調達量、交渉状況、安定調達に向けた取組等について、時間軸で記載ください</a:t>
            </a:r>
            <a:endParaRPr lang="en-US" altLang="ja-JP" sz="1600" dirty="0">
              <a:solidFill>
                <a:srgbClr val="2E3558"/>
              </a:solidFill>
              <a:latin typeface="+mn-ea"/>
            </a:endParaRPr>
          </a:p>
          <a:p>
            <a:pPr marL="85725" indent="3175"/>
            <a:r>
              <a:rPr lang="en-US" altLang="ja-JP" sz="1600" dirty="0">
                <a:solidFill>
                  <a:srgbClr val="2E3558"/>
                </a:solidFill>
                <a:latin typeface="+mn-ea"/>
              </a:rPr>
              <a:t>※</a:t>
            </a:r>
            <a:r>
              <a:rPr lang="ja-JP" altLang="en-US" sz="1600" dirty="0">
                <a:solidFill>
                  <a:srgbClr val="2E3558"/>
                </a:solidFill>
                <a:latin typeface="+mn-ea"/>
              </a:rPr>
              <a:t>燃料使用量と燃料調達量が異なる場合は、燃料使用量と燃料調達量を併記ください</a:t>
            </a:r>
            <a:endParaRPr lang="en-US" altLang="ja-JP" sz="1600" dirty="0">
              <a:solidFill>
                <a:srgbClr val="2E3558"/>
              </a:solidFill>
              <a:latin typeface="+mn-ea"/>
            </a:endParaRPr>
          </a:p>
        </p:txBody>
      </p:sp>
    </p:spTree>
    <p:extLst>
      <p:ext uri="{BB962C8B-B14F-4D97-AF65-F5344CB8AC3E}">
        <p14:creationId xmlns:p14="http://schemas.microsoft.com/office/powerpoint/2010/main" val="1514523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174F0142-3680-C236-B87C-5D5CB906A46D}"/>
              </a:ext>
            </a:extLst>
          </p:cNvPr>
          <p:cNvGraphicFramePr>
            <a:graphicFrameLocks noChangeAspect="1"/>
          </p:cNvGraphicFramePr>
          <p:nvPr>
            <p:custDataLst>
              <p:tags r:id="rId1"/>
            </p:custDataLst>
            <p:extLst>
              <p:ext uri="{D42A27DB-BD31-4B8C-83A1-F6EECF244321}">
                <p14:modId xmlns:p14="http://schemas.microsoft.com/office/powerpoint/2010/main" val="1654631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4" name="think-cell data - do not delete" hidden="1">
                        <a:extLst>
                          <a:ext uri="{FF2B5EF4-FFF2-40B4-BE49-F238E27FC236}">
                            <a16:creationId xmlns:a16="http://schemas.microsoft.com/office/drawing/2014/main" id="{174F0142-3680-C236-B87C-5D5CB906A4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solidFill>
                  <a:schemeClr val="tx1"/>
                </a:solidFill>
              </a:rPr>
              <a:t>）燃料の安定調達に向けた取組</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a:t>
            </a:r>
            <a:r>
              <a:rPr kumimoji="1" lang="ja-JP" altLang="en-US">
                <a:solidFill>
                  <a:schemeClr val="tx1"/>
                </a:solidFill>
              </a:rPr>
              <a:t>コンソーシアムに参加し、</a:t>
            </a:r>
            <a:r>
              <a:rPr kumimoji="1" lang="en-US" altLang="ja-JP">
                <a:solidFill>
                  <a:schemeClr val="tx1"/>
                </a:solidFill>
              </a:rPr>
              <a:t>XX</a:t>
            </a:r>
            <a:r>
              <a:rPr kumimoji="1" lang="ja-JP" altLang="en-US">
                <a:solidFill>
                  <a:schemeClr val="tx1"/>
                </a:solidFill>
              </a:rPr>
              <a:t>燃料の安定調達に向けた取り組みを実施</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A2B52E4A-12B9-5088-C8CA-E0CC096DE7EF}"/>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grpSp>
        <p:nvGrpSpPr>
          <p:cNvPr id="2" name="グループ化 1">
            <a:extLst>
              <a:ext uri="{FF2B5EF4-FFF2-40B4-BE49-F238E27FC236}">
                <a16:creationId xmlns:a16="http://schemas.microsoft.com/office/drawing/2014/main" id="{23309CFE-1FE5-E5EF-EF85-0F2FA03AE4BC}"/>
              </a:ext>
            </a:extLst>
          </p:cNvPr>
          <p:cNvGrpSpPr/>
          <p:nvPr/>
        </p:nvGrpSpPr>
        <p:grpSpPr>
          <a:xfrm>
            <a:off x="581026" y="1224775"/>
            <a:ext cx="5404792" cy="360000"/>
            <a:chOff x="543578" y="1377175"/>
            <a:chExt cx="5239039" cy="360000"/>
          </a:xfrm>
        </p:grpSpPr>
        <p:cxnSp>
          <p:nvCxnSpPr>
            <p:cNvPr id="3" name="Straight Connector 18">
              <a:extLst>
                <a:ext uri="{FF2B5EF4-FFF2-40B4-BE49-F238E27FC236}">
                  <a16:creationId xmlns:a16="http://schemas.microsoft.com/office/drawing/2014/main" id="{8929F29D-423F-043B-0D41-75A87E946AA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23">
              <a:extLst>
                <a:ext uri="{FF2B5EF4-FFF2-40B4-BE49-F238E27FC236}">
                  <a16:creationId xmlns:a16="http://schemas.microsoft.com/office/drawing/2014/main" id="{640294CD-8013-3860-FE0A-377A1B9869A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CN</a:t>
              </a:r>
              <a:r>
                <a:rPr lang="ja-JP" altLang="en-US" b="1"/>
                <a:t>移行期におけるバイオマス、低炭素水素等の安定供給に向けた取組</a:t>
              </a:r>
            </a:p>
          </p:txBody>
        </p:sp>
      </p:grpSp>
      <p:grpSp>
        <p:nvGrpSpPr>
          <p:cNvPr id="8" name="グループ化 7">
            <a:extLst>
              <a:ext uri="{FF2B5EF4-FFF2-40B4-BE49-F238E27FC236}">
                <a16:creationId xmlns:a16="http://schemas.microsoft.com/office/drawing/2014/main" id="{5824846D-4206-9FE9-59E4-BEA123F28994}"/>
              </a:ext>
            </a:extLst>
          </p:cNvPr>
          <p:cNvGrpSpPr/>
          <p:nvPr/>
        </p:nvGrpSpPr>
        <p:grpSpPr>
          <a:xfrm>
            <a:off x="6222711" y="1224775"/>
            <a:ext cx="5239039" cy="360000"/>
            <a:chOff x="543578" y="1377175"/>
            <a:chExt cx="5239039" cy="360000"/>
          </a:xfrm>
        </p:grpSpPr>
        <p:cxnSp>
          <p:nvCxnSpPr>
            <p:cNvPr id="26" name="Straight Connector 18">
              <a:extLst>
                <a:ext uri="{FF2B5EF4-FFF2-40B4-BE49-F238E27FC236}">
                  <a16:creationId xmlns:a16="http://schemas.microsoft.com/office/drawing/2014/main" id="{8C210EC1-7CF4-3F53-EB05-7CC16B0E0F0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6E2852FD-6CAC-6A7E-1BE8-91D905E69BE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CN</a:t>
              </a:r>
              <a:r>
                <a:rPr lang="ja-JP" altLang="en-US" b="1"/>
                <a:t>移行期におけるバイオマス、低炭素水素等の調達サプライチェーン</a:t>
              </a:r>
            </a:p>
          </p:txBody>
        </p:sp>
      </p:grpSp>
      <p:sp>
        <p:nvSpPr>
          <p:cNvPr id="40" name="TextBox 51">
            <a:extLst>
              <a:ext uri="{FF2B5EF4-FFF2-40B4-BE49-F238E27FC236}">
                <a16:creationId xmlns:a16="http://schemas.microsoft.com/office/drawing/2014/main" id="{DDB55323-94DB-C108-5734-2CF389D1E3AC}"/>
              </a:ext>
            </a:extLst>
          </p:cNvPr>
          <p:cNvSpPr txBox="1"/>
          <p:nvPr/>
        </p:nvSpPr>
        <p:spPr>
          <a:xfrm>
            <a:off x="6511750" y="1940982"/>
            <a:ext cx="4680000" cy="23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適宜、図表等を用いて燃料の製造→輸送→受入の流れが分かるように記載ください（連携先があれば明記ください）</a:t>
            </a:r>
          </a:p>
        </p:txBody>
      </p:sp>
      <p:sp>
        <p:nvSpPr>
          <p:cNvPr id="41" name="正方形/長方形 40">
            <a:extLst>
              <a:ext uri="{FF2B5EF4-FFF2-40B4-BE49-F238E27FC236}">
                <a16:creationId xmlns:a16="http://schemas.microsoft.com/office/drawing/2014/main" id="{2FD91D9F-3A1F-F665-A99A-2A2F150A9FD0}"/>
              </a:ext>
            </a:extLst>
          </p:cNvPr>
          <p:cNvSpPr/>
          <p:nvPr/>
        </p:nvSpPr>
        <p:spPr>
          <a:xfrm>
            <a:off x="765817" y="1704649"/>
            <a:ext cx="5219999" cy="438802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これまでの取り組みと期待される効果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今後の取り組みと期待される効果</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TextBox 51">
            <a:extLst>
              <a:ext uri="{FF2B5EF4-FFF2-40B4-BE49-F238E27FC236}">
                <a16:creationId xmlns:a16="http://schemas.microsoft.com/office/drawing/2014/main" id="{1312F3C2-2DE3-D3EC-8A54-43E8598F45C8}"/>
              </a:ext>
            </a:extLst>
          </p:cNvPr>
          <p:cNvSpPr txBox="1"/>
          <p:nvPr/>
        </p:nvSpPr>
        <p:spPr>
          <a:xfrm>
            <a:off x="981816" y="2557839"/>
            <a:ext cx="4788000" cy="107073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供給ネットワーク構築に向けた連携（共同検討など）等の取り組みに合わせ、期待される効果（調達の安定性、多様化、コスト低減に寄与など）を記載ください</a:t>
            </a:r>
          </a:p>
        </p:txBody>
      </p:sp>
      <p:sp>
        <p:nvSpPr>
          <p:cNvPr id="43" name="TextBox 51">
            <a:extLst>
              <a:ext uri="{FF2B5EF4-FFF2-40B4-BE49-F238E27FC236}">
                <a16:creationId xmlns:a16="http://schemas.microsoft.com/office/drawing/2014/main" id="{73545FBA-A575-F6A3-1AC9-45100872DF33}"/>
              </a:ext>
            </a:extLst>
          </p:cNvPr>
          <p:cNvSpPr txBox="1"/>
          <p:nvPr/>
        </p:nvSpPr>
        <p:spPr>
          <a:xfrm>
            <a:off x="981816" y="4682368"/>
            <a:ext cx="4788000" cy="107073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価格差支援、拠点整備支援などを見越した取り組みにより、期待される効果を記載ください</a:t>
            </a:r>
          </a:p>
        </p:txBody>
      </p:sp>
    </p:spTree>
    <p:extLst>
      <p:ext uri="{BB962C8B-B14F-4D97-AF65-F5344CB8AC3E}">
        <p14:creationId xmlns:p14="http://schemas.microsoft.com/office/powerpoint/2010/main" val="477660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71DDCA08-2968-42A5-B97B-DDDEFF54336D}"/>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24">
            <a:extLst>
              <a:ext uri="{FF2B5EF4-FFF2-40B4-BE49-F238E27FC236}">
                <a16:creationId xmlns:a16="http://schemas.microsoft.com/office/drawing/2014/main" id="{D6CD44D5-6774-2967-D36A-4B6CB7532E7E}"/>
              </a:ext>
            </a:extLst>
          </p:cNvPr>
          <p:cNvSpPr txBox="1"/>
          <p:nvPr/>
        </p:nvSpPr>
        <p:spPr>
          <a:xfrm>
            <a:off x="765597" y="1670727"/>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1670727"/>
            <a:ext cx="519430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本事業における投資誘発効果（燃料調達先への影響等）</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239438" y="1204814"/>
            <a:ext cx="51840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本事業における地域経済への効果・影響</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E3087F56-387E-24AF-BF7F-0A97F2F92EF2}"/>
              </a:ext>
            </a:extLst>
          </p:cNvPr>
          <p:cNvCxnSpPr>
            <a:cxnSpLocks/>
          </p:cNvCxnSpPr>
          <p:nvPr/>
        </p:nvCxnSpPr>
        <p:spPr>
          <a:xfrm flipV="1">
            <a:off x="6096000" y="1204814"/>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6" name="TextBox 51">
            <a:extLst>
              <a:ext uri="{FF2B5EF4-FFF2-40B4-BE49-F238E27FC236}">
                <a16:creationId xmlns:a16="http://schemas.microsoft.com/office/drawing/2014/main" id="{1D904D4E-B31D-DEE2-3DC5-ECAAC68D707B}"/>
              </a:ext>
            </a:extLst>
          </p:cNvPr>
          <p:cNvSpPr txBox="1"/>
          <p:nvPr/>
        </p:nvSpPr>
        <p:spPr>
          <a:xfrm>
            <a:off x="765597"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燃料調達先への投資等による経済効果、投資誘発効果を可能な限り定量目標も用いながら具体的に記載ください</a:t>
            </a:r>
          </a:p>
        </p:txBody>
      </p:sp>
      <p:sp>
        <p:nvSpPr>
          <p:cNvPr id="9" name="TextBox 51">
            <a:extLst>
              <a:ext uri="{FF2B5EF4-FFF2-40B4-BE49-F238E27FC236}">
                <a16:creationId xmlns:a16="http://schemas.microsoft.com/office/drawing/2014/main" id="{47AA4AE9-B2A1-11C6-0B87-1C5A90218600}"/>
              </a:ext>
            </a:extLst>
          </p:cNvPr>
          <p:cNvSpPr txBox="1"/>
          <p:nvPr/>
        </p:nvSpPr>
        <p:spPr>
          <a:xfrm>
            <a:off x="6239441"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地域の雇用創出等、地域経済への効果・影響を可能な限り定量目標も用いながら具体的に記載ください</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2789129"/>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9</a:t>
            </a:r>
            <a:r>
              <a:rPr kumimoji="1" lang="ja-JP" altLang="en-US" sz="2000"/>
              <a:t>）事業実施計画（投資額の内訳）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年から</a:t>
            </a:r>
            <a:r>
              <a:rPr kumimoji="1" lang="en-US" altLang="ja-JP">
                <a:solidFill>
                  <a:schemeClr val="tx1"/>
                </a:solidFill>
              </a:rPr>
              <a:t>CN</a:t>
            </a:r>
            <a:r>
              <a:rPr kumimoji="1" lang="ja-JP" altLang="en-US">
                <a:solidFill>
                  <a:schemeClr val="tx1"/>
                </a:solidFill>
              </a:rPr>
              <a:t>移行期のため</a:t>
            </a:r>
            <a:r>
              <a:rPr kumimoji="1" lang="en-US" altLang="ja-JP">
                <a:solidFill>
                  <a:schemeClr val="tx1"/>
                </a:solidFill>
              </a:rPr>
              <a:t>XX</a:t>
            </a:r>
            <a:r>
              <a:rPr kumimoji="1" lang="ja-JP" altLang="en-US">
                <a:solidFill>
                  <a:schemeClr val="tx1"/>
                </a:solidFill>
              </a:rPr>
              <a:t>の投資を開始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277777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522EC4D-CDD4-A87A-08B3-AFBCDBEE282D}"/>
              </a:ext>
            </a:extLst>
          </p:cNvPr>
          <p:cNvSpPr txBox="1"/>
          <p:nvPr/>
        </p:nvSpPr>
        <p:spPr>
          <a:xfrm>
            <a:off x="10704168" y="1133379"/>
            <a:ext cx="914400" cy="43757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69946E9C-886A-66A0-7726-76CBD648BB5D}"/>
              </a:ext>
            </a:extLst>
          </p:cNvPr>
          <p:cNvSpPr/>
          <p:nvPr/>
        </p:nvSpPr>
        <p:spPr>
          <a:xfrm>
            <a:off x="804084" y="5671819"/>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aphicFrame>
        <p:nvGraphicFramePr>
          <p:cNvPr id="4" name="Table 25">
            <a:extLst>
              <a:ext uri="{FF2B5EF4-FFF2-40B4-BE49-F238E27FC236}">
                <a16:creationId xmlns:a16="http://schemas.microsoft.com/office/drawing/2014/main" id="{B7971D90-10A6-39E9-0CC2-9D6939F20E0F}"/>
              </a:ext>
            </a:extLst>
          </p:cNvPr>
          <p:cNvGraphicFramePr>
            <a:graphicFrameLocks noGrp="1"/>
          </p:cNvGraphicFramePr>
          <p:nvPr>
            <p:extLst>
              <p:ext uri="{D42A27DB-BD31-4B8C-83A1-F6EECF244321}">
                <p14:modId xmlns:p14="http://schemas.microsoft.com/office/powerpoint/2010/main" val="1537656498"/>
              </p:ext>
            </p:extLst>
          </p:nvPr>
        </p:nvGraphicFramePr>
        <p:xfrm>
          <a:off x="804084" y="1496181"/>
          <a:ext cx="10620002" cy="38176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953077">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dirty="0">
                          <a:latin typeface="Meiryo UI" panose="020B0604030504040204" pitchFamily="50" charset="-128"/>
                          <a:ea typeface="Meiryo UI" panose="020B0604030504040204" pitchFamily="50" charset="-128"/>
                        </a:rPr>
                        <a:t>年度</a:t>
                      </a:r>
                      <a:r>
                        <a:rPr kumimoji="1" lang="ja-JP" altLang="en-US" sz="1400" b="1" dirty="0">
                          <a:solidFill>
                            <a:schemeClr val="tx1"/>
                          </a:solidFill>
                          <a:latin typeface="Meiryo UI" panose="020B0604030504040204" pitchFamily="50" charset="-128"/>
                          <a:ea typeface="Meiryo UI" panose="020B0604030504040204" pitchFamily="50" charset="-128"/>
                        </a:rPr>
                        <a:t>（百万円）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自家発電設備</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a:t>
                      </a:r>
                      <a:r>
                        <a:rPr kumimoji="1" lang="ja-JP" altLang="en-US" sz="1400">
                          <a:latin typeface="Meiryo UI" panose="020B0604030504040204" pitchFamily="50" charset="-128"/>
                          <a:ea typeface="Meiryo UI" panose="020B0604030504040204" pitchFamily="50" charset="-128"/>
                        </a:rPr>
                        <a:t>号</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設計費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自家発電設備</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a:t>
                      </a:r>
                      <a:r>
                        <a:rPr kumimoji="1" lang="ja-JP" altLang="en-US" sz="1400">
                          <a:latin typeface="Meiryo UI" panose="020B0604030504040204" pitchFamily="50" charset="-128"/>
                          <a:ea typeface="Meiryo UI" panose="020B0604030504040204" pitchFamily="50" charset="-128"/>
                        </a:rPr>
                        <a:t>号</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5" name="TextBox 51">
            <a:extLst>
              <a:ext uri="{FF2B5EF4-FFF2-40B4-BE49-F238E27FC236}">
                <a16:creationId xmlns:a16="http://schemas.microsoft.com/office/drawing/2014/main" id="{CDF8ED28-0066-C5DE-C50E-E72B4720A867}"/>
              </a:ext>
            </a:extLst>
          </p:cNvPr>
          <p:cNvSpPr txBox="1"/>
          <p:nvPr/>
        </p:nvSpPr>
        <p:spPr>
          <a:xfrm>
            <a:off x="4633350" y="2419755"/>
            <a:ext cx="6660000" cy="34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投資的経費のみで構いませんので、以下に留意しつつ最低でも</a:t>
            </a:r>
            <a:r>
              <a:rPr lang="en-US" altLang="ja-JP" sz="1600" dirty="0">
                <a:solidFill>
                  <a:srgbClr val="2E3558"/>
                </a:solidFill>
                <a:latin typeface="+mn-ea"/>
              </a:rPr>
              <a:t>2033</a:t>
            </a:r>
            <a:r>
              <a:rPr lang="ja-JP" altLang="en-US" sz="1600" dirty="0">
                <a:solidFill>
                  <a:srgbClr val="2E3558"/>
                </a:solidFill>
                <a:latin typeface="+mn-ea"/>
              </a:rPr>
              <a:t>年度まで記載ください</a:t>
            </a:r>
            <a:br>
              <a:rPr lang="en-US" altLang="ja-JP" sz="1600" dirty="0">
                <a:solidFill>
                  <a:srgbClr val="2E3558"/>
                </a:solidFill>
                <a:latin typeface="+mn-ea"/>
              </a:rPr>
            </a:br>
            <a:r>
              <a:rPr lang="ja-JP" altLang="en-US" sz="1600" b="1" dirty="0">
                <a:solidFill>
                  <a:srgbClr val="C00000"/>
                </a:solidFill>
                <a:latin typeface="+mn-ea"/>
              </a:rPr>
              <a:t>なお、構造転換で申請される場合は、構造転換が有りの場合と無しの場合の</a:t>
            </a:r>
            <a:r>
              <a:rPr lang="en-US" altLang="ja-JP" sz="1600" b="1" dirty="0">
                <a:solidFill>
                  <a:srgbClr val="C00000"/>
                </a:solidFill>
                <a:latin typeface="+mn-ea"/>
              </a:rPr>
              <a:t>2</a:t>
            </a:r>
            <a:r>
              <a:rPr lang="ja-JP" altLang="en-US" sz="1600" b="1" dirty="0">
                <a:solidFill>
                  <a:srgbClr val="C00000"/>
                </a:solidFill>
                <a:latin typeface="+mn-ea"/>
              </a:rPr>
              <a:t>つのパターンで本スライドを作成ください（</a:t>
            </a:r>
            <a:r>
              <a:rPr lang="en-US" altLang="ja-JP" sz="1600" b="1" dirty="0">
                <a:solidFill>
                  <a:srgbClr val="C00000"/>
                </a:solidFill>
                <a:latin typeface="+mn-ea"/>
              </a:rPr>
              <a:t>24/10/8</a:t>
            </a:r>
            <a:r>
              <a:rPr lang="ja-JP" altLang="en-US" sz="1600" b="1" dirty="0">
                <a:solidFill>
                  <a:srgbClr val="C00000"/>
                </a:solidFill>
                <a:latin typeface="+mn-ea"/>
              </a:rPr>
              <a:t>追記）</a:t>
            </a:r>
            <a:endParaRPr lang="en-US" altLang="ja-JP" sz="1600" b="1" dirty="0">
              <a:solidFill>
                <a:srgbClr val="C00000"/>
              </a:solidFill>
              <a:latin typeface="+mn-ea"/>
            </a:endParaRPr>
          </a:p>
          <a:p>
            <a:pPr marL="85725" indent="3175"/>
            <a:endParaRPr lang="ja-JP" altLang="en-US"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設備名大区分：補助対象の場合は、公募要領表</a:t>
            </a:r>
            <a:r>
              <a:rPr lang="en-US" altLang="ja-JP" sz="1400" dirty="0">
                <a:solidFill>
                  <a:srgbClr val="2E3558"/>
                </a:solidFill>
                <a:latin typeface="+mn-ea"/>
              </a:rPr>
              <a:t>2</a:t>
            </a:r>
            <a:r>
              <a:rPr lang="ja-JP" altLang="en-US" sz="1400" dirty="0">
                <a:solidFill>
                  <a:srgbClr val="2E3558"/>
                </a:solidFill>
                <a:latin typeface="+mn-ea"/>
              </a:rPr>
              <a:t>に示す設備を記載し、補助対象外の場合は適宜記載ください</a:t>
            </a:r>
          </a:p>
          <a:p>
            <a:pPr marL="266700" indent="-180975">
              <a:buFont typeface="Arial" panose="020B0604020202020204" pitchFamily="34" charset="0"/>
              <a:buChar char="•"/>
            </a:pPr>
            <a:r>
              <a:rPr lang="ja-JP" altLang="en-US" sz="1400" dirty="0">
                <a:solidFill>
                  <a:srgbClr val="2E3558"/>
                </a:solidFill>
                <a:latin typeface="+mn-ea"/>
              </a:rPr>
              <a:t>設備名小区分：適宜記載</a:t>
            </a:r>
          </a:p>
          <a:p>
            <a:pPr marL="266700" indent="-180975">
              <a:buFont typeface="Arial" panose="020B0604020202020204" pitchFamily="34" charset="0"/>
              <a:buChar char="•"/>
            </a:pPr>
            <a:r>
              <a:rPr lang="ja-JP" altLang="en-US" sz="1400" dirty="0">
                <a:solidFill>
                  <a:srgbClr val="2E3558"/>
                </a:solidFill>
                <a:latin typeface="+mn-ea"/>
              </a:rPr>
              <a:t>対象経費：補助対象の場合は、公募要領表</a:t>
            </a:r>
            <a:r>
              <a:rPr lang="en-US" altLang="ja-JP" sz="1400" dirty="0">
                <a:solidFill>
                  <a:srgbClr val="2E3558"/>
                </a:solidFill>
                <a:latin typeface="+mn-ea"/>
              </a:rPr>
              <a:t>5</a:t>
            </a:r>
            <a:r>
              <a:rPr lang="ja-JP" altLang="en-US" sz="1400" dirty="0">
                <a:solidFill>
                  <a:srgbClr val="2E3558"/>
                </a:solidFill>
                <a:latin typeface="+mn-ea"/>
              </a:rPr>
              <a:t>に示す対象経費の区分に応じ記載し、補助対象外の場合は適宜記載ください</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同一設備においても、対象経費ごとに分けて記載ください</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トランジション燃料に燃料転換する計画については、補助対象期間外に発生する低炭素水素等の燃料への移行に係る経費も補助対象外区分の欄に記載ください</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留意事項等がある場合は、表外に適宜記載ください</a:t>
            </a:r>
            <a:endParaRPr lang="en-US" altLang="ja-JP" sz="1400" dirty="0">
              <a:solidFill>
                <a:srgbClr val="2E3558"/>
              </a:solidFill>
              <a:latin typeface="+mn-ea"/>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1663615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9" imgH="360" progId="TCLayout.ActiveDocument.1">
                  <p:embed/>
                </p:oleObj>
              </mc:Choice>
              <mc:Fallback>
                <p:oleObj name="think-cell 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10</a:t>
            </a:r>
            <a:r>
              <a:rPr kumimoji="1" lang="ja-JP" altLang="en-US" sz="2000"/>
              <a:t>）事業実施計画（投資計画・投資内訳）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年に発電コストが現施設と逆転する見込み</a:t>
            </a:r>
          </a:p>
        </p:txBody>
      </p: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65" name="TextBox 16">
            <a:extLst>
              <a:ext uri="{FF2B5EF4-FFF2-40B4-BE49-F238E27FC236}">
                <a16:creationId xmlns:a16="http://schemas.microsoft.com/office/drawing/2014/main" id="{78969634-3295-3619-6F33-8C654A7DE78F}"/>
              </a:ext>
            </a:extLst>
          </p:cNvPr>
          <p:cNvSpPr txBox="1"/>
          <p:nvPr/>
        </p:nvSpPr>
        <p:spPr>
          <a:xfrm>
            <a:off x="804084" y="1163860"/>
            <a:ext cx="2327045" cy="74606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a:solidFill>
                  <a:schemeClr val="tx1"/>
                </a:solidFill>
                <a:latin typeface="Meiryo UI" panose="020B0604030504040204" pitchFamily="50" charset="-128"/>
                <a:ea typeface="Meiryo UI" panose="020B0604030504040204" pitchFamily="50" charset="-128"/>
              </a:defRPr>
            </a:lvl1pPr>
          </a:lstStyle>
          <a:p>
            <a:r>
              <a:rPr lang="ja-JP" altLang="en-US"/>
              <a:t>計画の概要・マイルストン</a:t>
            </a:r>
            <a:endParaRPr lang="en-US"/>
          </a:p>
        </p:txBody>
      </p:sp>
      <p:cxnSp>
        <p:nvCxnSpPr>
          <p:cNvPr id="66" name="直線コネクタ 65">
            <a:extLst>
              <a:ext uri="{FF2B5EF4-FFF2-40B4-BE49-F238E27FC236}">
                <a16:creationId xmlns:a16="http://schemas.microsoft.com/office/drawing/2014/main" id="{1A3BA680-2867-66E6-C71B-7E23AB5958D6}"/>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矢印: 五方向 3">
            <a:extLst>
              <a:ext uri="{FF2B5EF4-FFF2-40B4-BE49-F238E27FC236}">
                <a16:creationId xmlns:a16="http://schemas.microsoft.com/office/drawing/2014/main" id="{5EE4444C-E666-7E2B-F1D0-4F5D520969E3}"/>
              </a:ext>
            </a:extLst>
          </p:cNvPr>
          <p:cNvSpPr/>
          <p:nvPr/>
        </p:nvSpPr>
        <p:spPr>
          <a:xfrm>
            <a:off x="3937000" y="1503110"/>
            <a:ext cx="3695787"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トランジション期</a:t>
            </a:r>
          </a:p>
        </p:txBody>
      </p:sp>
      <p:sp>
        <p:nvSpPr>
          <p:cNvPr id="5" name="矢印: 五方向 4">
            <a:extLst>
              <a:ext uri="{FF2B5EF4-FFF2-40B4-BE49-F238E27FC236}">
                <a16:creationId xmlns:a16="http://schemas.microsoft.com/office/drawing/2014/main" id="{B802C781-4C4C-8BB0-59EC-BAA7B0124613}"/>
              </a:ext>
            </a:extLst>
          </p:cNvPr>
          <p:cNvSpPr/>
          <p:nvPr/>
        </p:nvSpPr>
        <p:spPr>
          <a:xfrm>
            <a:off x="7646219" y="1507576"/>
            <a:ext cx="3741697"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CN</a:t>
            </a:r>
            <a:r>
              <a:rPr kumimoji="1" lang="ja-JP" altLang="en-US" sz="1200">
                <a:solidFill>
                  <a:schemeClr val="tx1"/>
                </a:solidFill>
                <a:latin typeface="Meiryo UI" panose="020B0604030504040204" pitchFamily="50" charset="-128"/>
                <a:ea typeface="Meiryo UI" panose="020B0604030504040204" pitchFamily="50" charset="-128"/>
              </a:rPr>
              <a:t>移行時</a:t>
            </a:r>
          </a:p>
        </p:txBody>
      </p:sp>
      <p:sp>
        <p:nvSpPr>
          <p:cNvPr id="6" name="二等辺三角形 5">
            <a:extLst>
              <a:ext uri="{FF2B5EF4-FFF2-40B4-BE49-F238E27FC236}">
                <a16:creationId xmlns:a16="http://schemas.microsoft.com/office/drawing/2014/main" id="{1EF23F01-83DC-E32E-AC4C-00BF38AB1539}"/>
              </a:ext>
            </a:extLst>
          </p:cNvPr>
          <p:cNvSpPr/>
          <p:nvPr/>
        </p:nvSpPr>
        <p:spPr>
          <a:xfrm rot="10800000">
            <a:off x="5121893" y="1378037"/>
            <a:ext cx="137577" cy="118601"/>
          </a:xfrm>
          <a:prstGeom prst="triangle">
            <a:avLst/>
          </a:prstGeom>
          <a:solidFill>
            <a:schemeClr val="bg1">
              <a:lumMod val="5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 name="矢印: 五方向 6">
            <a:extLst>
              <a:ext uri="{FF2B5EF4-FFF2-40B4-BE49-F238E27FC236}">
                <a16:creationId xmlns:a16="http://schemas.microsoft.com/office/drawing/2014/main" id="{D97A6A36-BC66-1387-6AB2-AC457018DC47}"/>
              </a:ext>
            </a:extLst>
          </p:cNvPr>
          <p:cNvSpPr/>
          <p:nvPr/>
        </p:nvSpPr>
        <p:spPr>
          <a:xfrm>
            <a:off x="3937000" y="1743340"/>
            <a:ext cx="558243"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設計</a:t>
            </a:r>
          </a:p>
        </p:txBody>
      </p:sp>
      <p:sp>
        <p:nvSpPr>
          <p:cNvPr id="8" name="矢印: 五方向 7">
            <a:extLst>
              <a:ext uri="{FF2B5EF4-FFF2-40B4-BE49-F238E27FC236}">
                <a16:creationId xmlns:a16="http://schemas.microsoft.com/office/drawing/2014/main" id="{0F7AE713-E69B-4FFD-9202-8C7240FA2891}"/>
              </a:ext>
            </a:extLst>
          </p:cNvPr>
          <p:cNvSpPr/>
          <p:nvPr/>
        </p:nvSpPr>
        <p:spPr>
          <a:xfrm>
            <a:off x="4497824" y="1743340"/>
            <a:ext cx="692858"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試運転</a:t>
            </a:r>
          </a:p>
        </p:txBody>
      </p:sp>
      <p:sp>
        <p:nvSpPr>
          <p:cNvPr id="9" name="矢印: 五方向 8">
            <a:extLst>
              <a:ext uri="{FF2B5EF4-FFF2-40B4-BE49-F238E27FC236}">
                <a16:creationId xmlns:a16="http://schemas.microsoft.com/office/drawing/2014/main" id="{C9E3C3EA-9FBC-3B99-136E-A0E205B1411C}"/>
              </a:ext>
            </a:extLst>
          </p:cNvPr>
          <p:cNvSpPr/>
          <p:nvPr/>
        </p:nvSpPr>
        <p:spPr>
          <a:xfrm>
            <a:off x="5240477" y="1743340"/>
            <a:ext cx="2392310"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本格運転</a:t>
            </a:r>
          </a:p>
        </p:txBody>
      </p:sp>
      <p:sp>
        <p:nvSpPr>
          <p:cNvPr id="10" name="TextBox 16">
            <a:extLst>
              <a:ext uri="{FF2B5EF4-FFF2-40B4-BE49-F238E27FC236}">
                <a16:creationId xmlns:a16="http://schemas.microsoft.com/office/drawing/2014/main" id="{C5551FF0-746F-D5C1-F11F-1EF2B4E43D1E}"/>
              </a:ext>
            </a:extLst>
          </p:cNvPr>
          <p:cNvSpPr txBox="1"/>
          <p:nvPr/>
        </p:nvSpPr>
        <p:spPr>
          <a:xfrm>
            <a:off x="4798821" y="1160577"/>
            <a:ext cx="921298" cy="216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燃料転換完了</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1" name="二等辺三角形 10">
            <a:extLst>
              <a:ext uri="{FF2B5EF4-FFF2-40B4-BE49-F238E27FC236}">
                <a16:creationId xmlns:a16="http://schemas.microsoft.com/office/drawing/2014/main" id="{31A61D49-E18C-842E-BFC8-874FEB4F0F27}"/>
              </a:ext>
            </a:extLst>
          </p:cNvPr>
          <p:cNvSpPr/>
          <p:nvPr/>
        </p:nvSpPr>
        <p:spPr>
          <a:xfrm rot="10800000">
            <a:off x="9084877" y="1379419"/>
            <a:ext cx="137577" cy="118601"/>
          </a:xfrm>
          <a:prstGeom prst="triangle">
            <a:avLst/>
          </a:prstGeom>
          <a:solidFill>
            <a:schemeClr val="bg1">
              <a:lumMod val="5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 name="TextBox 16">
            <a:extLst>
              <a:ext uri="{FF2B5EF4-FFF2-40B4-BE49-F238E27FC236}">
                <a16:creationId xmlns:a16="http://schemas.microsoft.com/office/drawing/2014/main" id="{9FF189D6-5B88-915A-A052-1D05ADC41381}"/>
              </a:ext>
            </a:extLst>
          </p:cNvPr>
          <p:cNvSpPr txBox="1"/>
          <p:nvPr/>
        </p:nvSpPr>
        <p:spPr>
          <a:xfrm>
            <a:off x="8806633" y="1160577"/>
            <a:ext cx="921298" cy="216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燃料転換完了</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1442DCE2-2568-A540-B848-B5720FBD3DAE}"/>
              </a:ext>
            </a:extLst>
          </p:cNvPr>
          <p:cNvSpPr/>
          <p:nvPr/>
        </p:nvSpPr>
        <p:spPr>
          <a:xfrm>
            <a:off x="7675549" y="1743340"/>
            <a:ext cx="723728"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設計</a:t>
            </a:r>
          </a:p>
        </p:txBody>
      </p:sp>
      <p:sp>
        <p:nvSpPr>
          <p:cNvPr id="14" name="矢印: 五方向 13">
            <a:extLst>
              <a:ext uri="{FF2B5EF4-FFF2-40B4-BE49-F238E27FC236}">
                <a16:creationId xmlns:a16="http://schemas.microsoft.com/office/drawing/2014/main" id="{FAC3B72B-B9CC-89C3-95BB-6BDB8C3FCF00}"/>
              </a:ext>
            </a:extLst>
          </p:cNvPr>
          <p:cNvSpPr/>
          <p:nvPr/>
        </p:nvSpPr>
        <p:spPr>
          <a:xfrm>
            <a:off x="8417077" y="1743340"/>
            <a:ext cx="723729"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試運転</a:t>
            </a:r>
          </a:p>
        </p:txBody>
      </p:sp>
      <p:sp>
        <p:nvSpPr>
          <p:cNvPr id="15" name="矢印: 五方向 14">
            <a:extLst>
              <a:ext uri="{FF2B5EF4-FFF2-40B4-BE49-F238E27FC236}">
                <a16:creationId xmlns:a16="http://schemas.microsoft.com/office/drawing/2014/main" id="{39E2CBB5-EB2D-8A97-7289-7399E18E8713}"/>
              </a:ext>
            </a:extLst>
          </p:cNvPr>
          <p:cNvSpPr/>
          <p:nvPr/>
        </p:nvSpPr>
        <p:spPr>
          <a:xfrm>
            <a:off x="9197348" y="1743340"/>
            <a:ext cx="2190568"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本格運転</a:t>
            </a:r>
          </a:p>
        </p:txBody>
      </p:sp>
      <p:sp>
        <p:nvSpPr>
          <p:cNvPr id="16" name="二等辺三角形 15">
            <a:extLst>
              <a:ext uri="{FF2B5EF4-FFF2-40B4-BE49-F238E27FC236}">
                <a16:creationId xmlns:a16="http://schemas.microsoft.com/office/drawing/2014/main" id="{48035C0F-12EE-D5E1-380A-09289AAB4D17}"/>
              </a:ext>
            </a:extLst>
          </p:cNvPr>
          <p:cNvSpPr/>
          <p:nvPr/>
        </p:nvSpPr>
        <p:spPr>
          <a:xfrm rot="10800000">
            <a:off x="10654781" y="1357644"/>
            <a:ext cx="137577" cy="118601"/>
          </a:xfrm>
          <a:prstGeom prst="triangle">
            <a:avLst/>
          </a:prstGeom>
          <a:solidFill>
            <a:schemeClr val="bg1">
              <a:lumMod val="5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10E48F11-9578-D7D0-1642-C05A70F01C59}"/>
              </a:ext>
            </a:extLst>
          </p:cNvPr>
          <p:cNvSpPr txBox="1"/>
          <p:nvPr/>
        </p:nvSpPr>
        <p:spPr>
          <a:xfrm>
            <a:off x="10395033" y="1160577"/>
            <a:ext cx="921298" cy="216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発電コスト逆転</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19" name="Table 17">
            <a:extLst>
              <a:ext uri="{FF2B5EF4-FFF2-40B4-BE49-F238E27FC236}">
                <a16:creationId xmlns:a16="http://schemas.microsoft.com/office/drawing/2014/main" id="{BDF03F7E-BCC9-1BE5-A049-D009FE9D4CF5}"/>
              </a:ext>
            </a:extLst>
          </p:cNvPr>
          <p:cNvGraphicFramePr>
            <a:graphicFrameLocks noGrp="1"/>
          </p:cNvGraphicFramePr>
          <p:nvPr>
            <p:extLst>
              <p:ext uri="{D42A27DB-BD31-4B8C-83A1-F6EECF244321}">
                <p14:modId xmlns:p14="http://schemas.microsoft.com/office/powerpoint/2010/main" val="2145891759"/>
              </p:ext>
            </p:extLst>
          </p:nvPr>
        </p:nvGraphicFramePr>
        <p:xfrm>
          <a:off x="804084" y="1979104"/>
          <a:ext cx="10584000" cy="3461880"/>
        </p:xfrm>
        <a:graphic>
          <a:graphicData uri="http://schemas.openxmlformats.org/drawingml/2006/table">
            <a:tbl>
              <a:tblPr firstRow="1" bandRow="1">
                <a:tableStyleId>{5940675A-B579-460E-94D1-54222C63F5DA}</a:tableStyleId>
              </a:tblPr>
              <a:tblGrid>
                <a:gridCol w="288000">
                  <a:extLst>
                    <a:ext uri="{9D8B030D-6E8A-4147-A177-3AD203B41FA5}">
                      <a16:colId xmlns:a16="http://schemas.microsoft.com/office/drawing/2014/main" val="700248125"/>
                    </a:ext>
                  </a:extLst>
                </a:gridCol>
                <a:gridCol w="864000">
                  <a:extLst>
                    <a:ext uri="{9D8B030D-6E8A-4147-A177-3AD203B41FA5}">
                      <a16:colId xmlns:a16="http://schemas.microsoft.com/office/drawing/2014/main" val="4037607952"/>
                    </a:ext>
                  </a:extLst>
                </a:gridCol>
                <a:gridCol w="720000">
                  <a:extLst>
                    <a:ext uri="{9D8B030D-6E8A-4147-A177-3AD203B41FA5}">
                      <a16:colId xmlns:a16="http://schemas.microsoft.com/office/drawing/2014/main" val="1138047601"/>
                    </a:ext>
                  </a:extLst>
                </a:gridCol>
                <a:gridCol w="1260000">
                  <a:extLst>
                    <a:ext uri="{9D8B030D-6E8A-4147-A177-3AD203B41FA5}">
                      <a16:colId xmlns:a16="http://schemas.microsoft.com/office/drawing/2014/main" val="2355479286"/>
                    </a:ext>
                  </a:extLst>
                </a:gridCol>
                <a:gridCol w="828000">
                  <a:extLst>
                    <a:ext uri="{9D8B030D-6E8A-4147-A177-3AD203B41FA5}">
                      <a16:colId xmlns:a16="http://schemas.microsoft.com/office/drawing/2014/main" val="1060786266"/>
                    </a:ext>
                  </a:extLst>
                </a:gridCol>
                <a:gridCol w="828000">
                  <a:extLst>
                    <a:ext uri="{9D8B030D-6E8A-4147-A177-3AD203B41FA5}">
                      <a16:colId xmlns:a16="http://schemas.microsoft.com/office/drawing/2014/main" val="25656258"/>
                    </a:ext>
                  </a:extLst>
                </a:gridCol>
                <a:gridCol w="828000">
                  <a:extLst>
                    <a:ext uri="{9D8B030D-6E8A-4147-A177-3AD203B41FA5}">
                      <a16:colId xmlns:a16="http://schemas.microsoft.com/office/drawing/2014/main" val="3547572932"/>
                    </a:ext>
                  </a:extLst>
                </a:gridCol>
                <a:gridCol w="828000">
                  <a:extLst>
                    <a:ext uri="{9D8B030D-6E8A-4147-A177-3AD203B41FA5}">
                      <a16:colId xmlns:a16="http://schemas.microsoft.com/office/drawing/2014/main" val="2014702778"/>
                    </a:ext>
                  </a:extLst>
                </a:gridCol>
                <a:gridCol w="828000">
                  <a:extLst>
                    <a:ext uri="{9D8B030D-6E8A-4147-A177-3AD203B41FA5}">
                      <a16:colId xmlns:a16="http://schemas.microsoft.com/office/drawing/2014/main" val="1701676331"/>
                    </a:ext>
                  </a:extLst>
                </a:gridCol>
                <a:gridCol w="828000">
                  <a:extLst>
                    <a:ext uri="{9D8B030D-6E8A-4147-A177-3AD203B41FA5}">
                      <a16:colId xmlns:a16="http://schemas.microsoft.com/office/drawing/2014/main" val="983383176"/>
                    </a:ext>
                  </a:extLst>
                </a:gridCol>
                <a:gridCol w="828000">
                  <a:extLst>
                    <a:ext uri="{9D8B030D-6E8A-4147-A177-3AD203B41FA5}">
                      <a16:colId xmlns:a16="http://schemas.microsoft.com/office/drawing/2014/main" val="1069364421"/>
                    </a:ext>
                  </a:extLst>
                </a:gridCol>
                <a:gridCol w="828000">
                  <a:extLst>
                    <a:ext uri="{9D8B030D-6E8A-4147-A177-3AD203B41FA5}">
                      <a16:colId xmlns:a16="http://schemas.microsoft.com/office/drawing/2014/main" val="2807681319"/>
                    </a:ext>
                  </a:extLst>
                </a:gridCol>
                <a:gridCol w="828000">
                  <a:extLst>
                    <a:ext uri="{9D8B030D-6E8A-4147-A177-3AD203B41FA5}">
                      <a16:colId xmlns:a16="http://schemas.microsoft.com/office/drawing/2014/main" val="2795487507"/>
                    </a:ext>
                  </a:extLst>
                </a:gridCol>
              </a:tblGrid>
              <a:tr h="0">
                <a:tc rowSpan="2" gridSpan="2">
                  <a:txBody>
                    <a:bodyPr/>
                    <a:lstStyle/>
                    <a:p>
                      <a:r>
                        <a:rPr kumimoji="1" lang="ja-JP" altLang="en-US" sz="1100" b="1">
                          <a:latin typeface="Meiryo UI" panose="020B0604030504040204" pitchFamily="50" charset="-128"/>
                          <a:ea typeface="Meiryo UI" panose="020B0604030504040204" pitchFamily="50" charset="-128"/>
                        </a:rPr>
                        <a:t>項目</a:t>
                      </a:r>
                    </a:p>
                  </a:txBody>
                  <a:tcPr marL="36000" marR="36000" marT="18000" marB="1800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endParaRPr kumimoji="1" lang="ja-JP" altLang="en-US"/>
                    </a:p>
                  </a:txBody>
                  <a:tcPr/>
                </a:tc>
                <a:tc rowSpan="2" gridSpan="2">
                  <a:txBody>
                    <a:bodyPr/>
                    <a:lstStyle/>
                    <a:p>
                      <a:r>
                        <a:rPr kumimoji="1" lang="ja-JP" altLang="en-US" sz="1100" b="1">
                          <a:latin typeface="Meiryo UI" panose="020B0604030504040204" pitchFamily="50" charset="-128"/>
                          <a:ea typeface="Meiryo UI" panose="020B0604030504040204" pitchFamily="50" charset="-128"/>
                        </a:rPr>
                        <a:t>費目</a:t>
                      </a:r>
                    </a:p>
                  </a:txBody>
                  <a:tcPr marL="36000" marR="3600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endParaRPr kumimoji="1" lang="ja-JP" altLang="en-US"/>
                    </a:p>
                  </a:txBody>
                  <a:tcPr/>
                </a:tc>
                <a:tc gridSpan="9">
                  <a:txBody>
                    <a:bodyPr/>
                    <a:lstStyle/>
                    <a:p>
                      <a:pPr algn="ctr"/>
                      <a:r>
                        <a:rPr kumimoji="1" lang="ja-JP" altLang="en-US" sz="1100" b="1">
                          <a:latin typeface="Meiryo UI" panose="020B0604030504040204" pitchFamily="50" charset="-128"/>
                          <a:ea typeface="Meiryo UI" panose="020B0604030504040204" pitchFamily="50" charset="-128"/>
                        </a:rPr>
                        <a:t>年度（千円）</a:t>
                      </a:r>
                    </a:p>
                  </a:txBody>
                  <a:tcPr marL="36000" marR="36000" marT="18000" marB="18000">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60781"/>
                  </a:ext>
                </a:extLst>
              </a:tr>
              <a:tr h="0">
                <a:tc gridSpan="2" vMerge="1">
                  <a:txBody>
                    <a:bodyPr/>
                    <a:lstStyle/>
                    <a:p>
                      <a:endParaRPr kumimoji="1" lang="ja-JP" altLang="en-US" sz="10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sz="10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r>
                        <a:rPr kumimoji="1" lang="ja-JP" altLang="en-US" sz="1000">
                          <a:latin typeface="Meiryo UI" panose="020B0604030504040204" pitchFamily="50" charset="-128"/>
                          <a:ea typeface="Meiryo UI" panose="020B0604030504040204" pitchFamily="50" charset="-128"/>
                        </a:rPr>
                        <a:t>費目</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sz="10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100" b="1">
                          <a:latin typeface="Meiryo UI" panose="020B0604030504040204" pitchFamily="50" charset="-128"/>
                          <a:ea typeface="Meiryo UI" panose="020B0604030504040204" pitchFamily="50" charset="-128"/>
                        </a:rPr>
                        <a:t>2025</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2026</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2027</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2028</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2029</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2030</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2031</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2032</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100" b="1">
                          <a:latin typeface="Meiryo UI" panose="020B0604030504040204" pitchFamily="50" charset="-128"/>
                          <a:ea typeface="Meiryo UI" panose="020B0604030504040204" pitchFamily="50" charset="-128"/>
                        </a:rPr>
                        <a:t>2033</a:t>
                      </a:r>
                      <a:endParaRPr kumimoji="1" lang="ja-JP" altLang="en-US" sz="1100" b="1">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04689099"/>
                  </a:ext>
                </a:extLst>
              </a:tr>
              <a:tr h="168112">
                <a:tc rowSpan="7">
                  <a:txBody>
                    <a:bodyPr/>
                    <a:lstStyle/>
                    <a:p>
                      <a:pPr algn="ctr"/>
                      <a:r>
                        <a:rPr kumimoji="1" lang="ja-JP" altLang="en-US" sz="1100">
                          <a:latin typeface="Meiryo UI" panose="020B0604030504040204" pitchFamily="50" charset="-128"/>
                          <a:ea typeface="Meiryo UI" panose="020B0604030504040204" pitchFamily="50" charset="-128"/>
                        </a:rPr>
                        <a:t>①</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7">
                  <a:txBody>
                    <a:bodyPr/>
                    <a:lstStyle/>
                    <a:p>
                      <a:pPr algn="l"/>
                      <a:r>
                        <a:rPr kumimoji="1" lang="zh-TW" altLang="en-US" sz="1100">
                          <a:latin typeface="Meiryo UI" panose="020B0604030504040204" pitchFamily="50" charset="-128"/>
                          <a:ea typeface="Meiryo UI" panose="020B0604030504040204" pitchFamily="50" charset="-128"/>
                        </a:rPr>
                        <a:t>現施設</a:t>
                      </a:r>
                    </a:p>
                    <a:p>
                      <a:pPr algn="l"/>
                      <a:r>
                        <a:rPr kumimoji="1" lang="zh-TW" altLang="en-US" sz="1100">
                          <a:latin typeface="Meiryo UI" panose="020B0604030504040204" pitchFamily="50" charset="-128"/>
                          <a:ea typeface="Meiryo UI" panose="020B0604030504040204" pitchFamily="50" charset="-128"/>
                        </a:rPr>
                        <a:t>（</a:t>
                      </a:r>
                      <a:r>
                        <a:rPr kumimoji="1" lang="en-US" altLang="zh-TW" sz="1100">
                          <a:latin typeface="Meiryo UI" panose="020B0604030504040204" pitchFamily="50" charset="-128"/>
                          <a:ea typeface="Meiryo UI" panose="020B0604030504040204" pitchFamily="50" charset="-128"/>
                        </a:rPr>
                        <a:t>R5</a:t>
                      </a:r>
                      <a:r>
                        <a:rPr kumimoji="1" lang="zh-TW" altLang="en-US" sz="1100">
                          <a:latin typeface="Meiryo UI" panose="020B0604030504040204" pitchFamily="50" charset="-128"/>
                          <a:ea typeface="Meiryo UI" panose="020B0604030504040204" pitchFamily="50" charset="-128"/>
                        </a:rPr>
                        <a:t>年度現在）</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固定費</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減価償却費</a:t>
                      </a:r>
                      <a:r>
                        <a:rPr kumimoji="1" lang="en-US" altLang="ja-JP" sz="1100">
                          <a:latin typeface="Meiryo UI" panose="020B0604030504040204" pitchFamily="50" charset="-128"/>
                          <a:ea typeface="Meiryo UI" panose="020B0604030504040204" pitchFamily="50" charset="-128"/>
                        </a:rPr>
                        <a:t>※1</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6338256"/>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kumimoji="1" lang="ja-JP" altLang="en-US" sz="1100">
                          <a:latin typeface="Meiryo UI" panose="020B0604030504040204" pitchFamily="50" charset="-128"/>
                          <a:ea typeface="Meiryo UI" panose="020B0604030504040204" pitchFamily="50" charset="-128"/>
                        </a:rPr>
                        <a:t>変動費</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燃料費</a:t>
                      </a:r>
                      <a:r>
                        <a:rPr kumimoji="1" lang="en-US" altLang="ja-JP" sz="1100">
                          <a:latin typeface="Meiryo UI" panose="020B0604030504040204" pitchFamily="50" charset="-128"/>
                          <a:ea typeface="Meiryo UI" panose="020B0604030504040204" pitchFamily="50" charset="-128"/>
                        </a:rPr>
                        <a:t>※2</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6854950"/>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CO</a:t>
                      </a:r>
                      <a:r>
                        <a:rPr kumimoji="1" lang="en-US" altLang="ja-JP" sz="1100" baseline="-250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価格</a:t>
                      </a:r>
                      <a:r>
                        <a:rPr kumimoji="1" lang="en-US" altLang="ja-JP" sz="1100">
                          <a:latin typeface="Meiryo UI" panose="020B0604030504040204" pitchFamily="50" charset="-128"/>
                          <a:ea typeface="Meiryo UI" panose="020B0604030504040204" pitchFamily="50" charset="-128"/>
                        </a:rPr>
                        <a:t>※3</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2717943"/>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ja-JP" altLang="en-US" sz="1100">
                          <a:latin typeface="Meiryo UI" panose="020B0604030504040204" pitchFamily="50" charset="-128"/>
                          <a:ea typeface="Meiryo UI" panose="020B0604030504040204" pitchFamily="50" charset="-128"/>
                        </a:rPr>
                        <a:t>計</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4033986"/>
                  </a:ext>
                </a:extLst>
              </a:tr>
              <a:tr h="168112">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en-US" altLang="ja-JP" sz="1100">
                          <a:latin typeface="Meiryo UI" panose="020B0604030504040204" pitchFamily="50" charset="-128"/>
                          <a:ea typeface="Meiryo UI" panose="020B0604030504040204" pitchFamily="50" charset="-128"/>
                        </a:rPr>
                        <a:t>CO</a:t>
                      </a:r>
                      <a:r>
                        <a:rPr kumimoji="1" lang="en-US" altLang="ja-JP" sz="1100" baseline="-250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排出量（</a:t>
                      </a:r>
                      <a:r>
                        <a:rPr kumimoji="1" lang="en-US" altLang="ja-JP" sz="1100">
                          <a:latin typeface="Meiryo UI" panose="020B0604030504040204" pitchFamily="50" charset="-128"/>
                          <a:ea typeface="Meiryo UI" panose="020B0604030504040204" pitchFamily="50" charset="-128"/>
                        </a:rPr>
                        <a:t>t-CO2)</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270398"/>
                  </a:ext>
                </a:extLst>
              </a:tr>
              <a:tr h="119383">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zh-TW" altLang="en-US" sz="1100">
                          <a:latin typeface="Meiryo UI" panose="020B0604030504040204" pitchFamily="50" charset="-128"/>
                          <a:ea typeface="Meiryo UI" panose="020B0604030504040204" pitchFamily="50" charset="-128"/>
                        </a:rPr>
                        <a:t>年間発電量（</a:t>
                      </a:r>
                      <a:r>
                        <a:rPr kumimoji="1" lang="en-US" altLang="zh-TW" sz="1100">
                          <a:latin typeface="Meiryo UI" panose="020B0604030504040204" pitchFamily="50" charset="-128"/>
                          <a:ea typeface="Meiryo UI" panose="020B0604030504040204" pitchFamily="50" charset="-128"/>
                        </a:rPr>
                        <a:t>kWh</a:t>
                      </a:r>
                      <a:r>
                        <a:rPr kumimoji="1" lang="zh-TW" altLang="en-US"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1907212"/>
                  </a:ext>
                </a:extLst>
              </a:tr>
              <a:tr h="168112">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ja-JP" altLang="en-US" sz="1100">
                          <a:latin typeface="Meiryo UI" panose="020B0604030504040204" pitchFamily="50" charset="-128"/>
                          <a:ea typeface="Meiryo UI" panose="020B0604030504040204" pitchFamily="50" charset="-128"/>
                        </a:rPr>
                        <a:t>発電コスト（円</a:t>
                      </a:r>
                      <a:r>
                        <a:rPr kumimoji="1" lang="en-US" altLang="ja-JP" sz="1100">
                          <a:latin typeface="Meiryo UI" panose="020B0604030504040204" pitchFamily="50" charset="-128"/>
                          <a:ea typeface="Meiryo UI" panose="020B0604030504040204" pitchFamily="50" charset="-128"/>
                        </a:rPr>
                        <a:t>/kWh</a:t>
                      </a:r>
                      <a:r>
                        <a:rPr kumimoji="1" lang="ja-JP" altLang="en-US" sz="1100">
                          <a:latin typeface="Meiryo UI" panose="020B0604030504040204" pitchFamily="50" charset="-128"/>
                          <a:ea typeface="Meiryo UI" panose="020B0604030504040204"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31910703"/>
                  </a:ext>
                </a:extLst>
              </a:tr>
              <a:tr h="0">
                <a:tc rowSpan="7">
                  <a:txBody>
                    <a:bodyPr/>
                    <a:lstStyle/>
                    <a:p>
                      <a:pPr algn="ctr"/>
                      <a:r>
                        <a:rPr kumimoji="1" lang="ja-JP" altLang="en-US" sz="1100">
                          <a:latin typeface="Meiryo UI" panose="020B0604030504040204" pitchFamily="50" charset="-128"/>
                          <a:ea typeface="Meiryo UI" panose="020B0604030504040204" pitchFamily="50" charset="-128"/>
                        </a:rPr>
                        <a:t>②</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7">
                  <a:txBody>
                    <a:bodyPr/>
                    <a:lstStyle/>
                    <a:p>
                      <a:pPr algn="l"/>
                      <a:r>
                        <a:rPr kumimoji="1" lang="ja-JP" altLang="en-US" sz="1100">
                          <a:latin typeface="Meiryo UI" panose="020B0604030504040204" pitchFamily="50" charset="-128"/>
                          <a:ea typeface="Meiryo UI" panose="020B0604030504040204" pitchFamily="50" charset="-128"/>
                        </a:rPr>
                        <a:t>燃料転換後</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固定費</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減価償却費</a:t>
                      </a:r>
                      <a:r>
                        <a:rPr kumimoji="1" lang="en-US" altLang="ja-JP" sz="1100">
                          <a:latin typeface="Meiryo UI" panose="020B0604030504040204" pitchFamily="50" charset="-128"/>
                          <a:ea typeface="Meiryo UI" panose="020B0604030504040204" pitchFamily="50" charset="-128"/>
                        </a:rPr>
                        <a:t>※4</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563438"/>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kumimoji="1" lang="ja-JP" altLang="en-US" sz="1100">
                          <a:latin typeface="Meiryo UI" panose="020B0604030504040204" pitchFamily="50" charset="-128"/>
                          <a:ea typeface="Meiryo UI" panose="020B0604030504040204" pitchFamily="50" charset="-128"/>
                        </a:rPr>
                        <a:t>変動費</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燃料費</a:t>
                      </a:r>
                      <a:r>
                        <a:rPr kumimoji="1" lang="en-US" altLang="ja-JP" sz="1100">
                          <a:latin typeface="Meiryo UI" panose="020B0604030504040204" pitchFamily="50" charset="-128"/>
                          <a:ea typeface="Meiryo UI" panose="020B0604030504040204" pitchFamily="50" charset="-128"/>
                        </a:rPr>
                        <a:t>※5</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3588125"/>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CO</a:t>
                      </a:r>
                      <a:r>
                        <a:rPr kumimoji="1" lang="en-US" altLang="ja-JP" sz="1100" baseline="-250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価格</a:t>
                      </a:r>
                      <a:r>
                        <a:rPr kumimoji="1" lang="en-US" altLang="ja-JP" sz="1100">
                          <a:latin typeface="Meiryo UI" panose="020B0604030504040204" pitchFamily="50" charset="-128"/>
                          <a:ea typeface="Meiryo UI" panose="020B0604030504040204" pitchFamily="50" charset="-128"/>
                        </a:rPr>
                        <a:t>※3</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4079512"/>
                  </a:ext>
                </a:extLst>
              </a:tr>
              <a:tr h="0">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ja-JP" altLang="en-US" sz="1100">
                          <a:latin typeface="Meiryo UI" panose="020B0604030504040204" pitchFamily="50" charset="-128"/>
                          <a:ea typeface="Meiryo UI" panose="020B0604030504040204" pitchFamily="50" charset="-128"/>
                        </a:rPr>
                        <a:t>計</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0025328"/>
                  </a:ext>
                </a:extLst>
              </a:tr>
              <a:tr h="168112">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en-US" altLang="ja-JP" sz="1100">
                          <a:latin typeface="Meiryo UI" panose="020B0604030504040204" pitchFamily="50" charset="-128"/>
                          <a:ea typeface="Meiryo UI" panose="020B0604030504040204" pitchFamily="50" charset="-128"/>
                        </a:rPr>
                        <a:t>CO</a:t>
                      </a:r>
                      <a:r>
                        <a:rPr kumimoji="1" lang="en-US" altLang="ja-JP" sz="1100" baseline="-250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排出量（</a:t>
                      </a:r>
                      <a:r>
                        <a:rPr kumimoji="1" lang="en-US" altLang="ja-JP" sz="1100">
                          <a:latin typeface="Meiryo UI" panose="020B0604030504040204" pitchFamily="50" charset="-128"/>
                          <a:ea typeface="Meiryo UI" panose="020B0604030504040204" pitchFamily="50" charset="-128"/>
                        </a:rPr>
                        <a:t>t-CO</a:t>
                      </a:r>
                      <a:r>
                        <a:rPr kumimoji="1" lang="en-US" altLang="ja-JP" sz="1100" baseline="-25000">
                          <a:latin typeface="Meiryo UI" panose="020B0604030504040204" pitchFamily="50" charset="-128"/>
                          <a:ea typeface="Meiryo UI" panose="020B0604030504040204" pitchFamily="50" charset="-128"/>
                        </a:rPr>
                        <a:t>2</a:t>
                      </a:r>
                      <a:r>
                        <a:rPr kumimoji="1" lang="en-US" altLang="ja-JP"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5158115"/>
                  </a:ext>
                </a:extLst>
              </a:tr>
              <a:tr h="119383">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zh-TW" altLang="en-US" sz="1100">
                          <a:latin typeface="Meiryo UI" panose="020B0604030504040204" pitchFamily="50" charset="-128"/>
                          <a:ea typeface="Meiryo UI" panose="020B0604030504040204" pitchFamily="50" charset="-128"/>
                        </a:rPr>
                        <a:t>年間発電量（</a:t>
                      </a:r>
                      <a:r>
                        <a:rPr kumimoji="1" lang="en-US" altLang="zh-TW" sz="1100">
                          <a:latin typeface="Meiryo UI" panose="020B0604030504040204" pitchFamily="50" charset="-128"/>
                          <a:ea typeface="Meiryo UI" panose="020B0604030504040204" pitchFamily="50" charset="-128"/>
                        </a:rPr>
                        <a:t>kWh</a:t>
                      </a:r>
                      <a:r>
                        <a:rPr kumimoji="1" lang="zh-TW" altLang="en-US"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9164069"/>
                  </a:ext>
                </a:extLst>
              </a:tr>
              <a:tr h="168112">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ja-JP" altLang="en-US" sz="1100">
                          <a:latin typeface="Meiryo UI" panose="020B0604030504040204" pitchFamily="50" charset="-128"/>
                          <a:ea typeface="Meiryo UI" panose="020B0604030504040204" pitchFamily="50" charset="-128"/>
                        </a:rPr>
                        <a:t>発電コスト（円</a:t>
                      </a:r>
                      <a:r>
                        <a:rPr kumimoji="1" lang="en-US" altLang="ja-JP" sz="1100">
                          <a:latin typeface="Meiryo UI" panose="020B0604030504040204" pitchFamily="50" charset="-128"/>
                          <a:ea typeface="Meiryo UI" panose="020B0604030504040204" pitchFamily="50" charset="-128"/>
                        </a:rPr>
                        <a:t>/kWh</a:t>
                      </a:r>
                      <a:r>
                        <a:rPr kumimoji="1" lang="ja-JP" altLang="en-US" sz="1100">
                          <a:latin typeface="Meiryo UI" panose="020B0604030504040204" pitchFamily="50" charset="-128"/>
                          <a:ea typeface="Meiryo UI" panose="020B0604030504040204"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988541581"/>
                  </a:ext>
                </a:extLst>
              </a:tr>
              <a:tr h="168112">
                <a:tc>
                  <a:txBody>
                    <a:bodyPr/>
                    <a:lstStyle/>
                    <a:p>
                      <a:pPr algn="ctr"/>
                      <a:r>
                        <a:rPr kumimoji="1" lang="ja-JP" altLang="en-US" sz="1100">
                          <a:latin typeface="Meiryo UI" panose="020B0604030504040204" pitchFamily="50" charset="-128"/>
                          <a:ea typeface="Meiryo UI" panose="020B0604030504040204" pitchFamily="50" charset="-128"/>
                        </a:rPr>
                        <a:t>差</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②</a:t>
                      </a:r>
                      <a:r>
                        <a:rPr kumimoji="1" lang="en-US" altLang="ja-JP" sz="1100">
                          <a:latin typeface="Meiryo UI" panose="020B0604030504040204" pitchFamily="50" charset="-128"/>
                          <a:ea typeface="Meiryo UI" panose="020B0604030504040204" pitchFamily="50" charset="-128"/>
                        </a:rPr>
                        <a:t>-①</a:t>
                      </a:r>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ja-JP" altLang="en-US" sz="1100">
                          <a:latin typeface="Meiryo UI" panose="020B0604030504040204" pitchFamily="50" charset="-128"/>
                          <a:ea typeface="Meiryo UI" panose="020B0604030504040204" pitchFamily="50" charset="-128"/>
                        </a:rPr>
                        <a:t>発電コスト（円</a:t>
                      </a:r>
                      <a:r>
                        <a:rPr kumimoji="1" lang="en-US" altLang="ja-JP" sz="1100">
                          <a:latin typeface="Meiryo UI" panose="020B0604030504040204" pitchFamily="50" charset="-128"/>
                          <a:ea typeface="Meiryo UI" panose="020B0604030504040204" pitchFamily="50" charset="-128"/>
                        </a:rPr>
                        <a:t>/kWh</a:t>
                      </a:r>
                      <a:r>
                        <a:rPr kumimoji="1" lang="ja-JP" altLang="en-US" sz="1100">
                          <a:latin typeface="Meiryo UI" panose="020B0604030504040204" pitchFamily="50" charset="-128"/>
                          <a:ea typeface="Meiryo UI" panose="020B0604030504040204"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200">
                        <a:latin typeface="Meiryo UI" panose="020B0604030504040204" pitchFamily="50" charset="-128"/>
                        <a:ea typeface="Meiryo UI" panose="020B060403050404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100">
                        <a:latin typeface="Meiryo UI" panose="020B0604030504040204" pitchFamily="50" charset="-128"/>
                        <a:ea typeface="Meiryo UI" panose="020B0604030504040204"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0172421"/>
                  </a:ext>
                </a:extLst>
              </a:tr>
            </a:tbl>
          </a:graphicData>
        </a:graphic>
      </p:graphicFrame>
      <p:sp>
        <p:nvSpPr>
          <p:cNvPr id="20" name="TextBox 51">
            <a:extLst>
              <a:ext uri="{FF2B5EF4-FFF2-40B4-BE49-F238E27FC236}">
                <a16:creationId xmlns:a16="http://schemas.microsoft.com/office/drawing/2014/main" id="{7E2CACF9-EDFF-747F-8B04-D357E34FFE73}"/>
              </a:ext>
            </a:extLst>
          </p:cNvPr>
          <p:cNvSpPr txBox="1"/>
          <p:nvPr/>
        </p:nvSpPr>
        <p:spPr>
          <a:xfrm>
            <a:off x="4071229" y="2487827"/>
            <a:ext cx="7380000" cy="327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以下の点を留意しつつ、最低でも</a:t>
            </a:r>
            <a:r>
              <a:rPr lang="en-US" altLang="ja-JP" sz="1600" dirty="0">
                <a:solidFill>
                  <a:srgbClr val="2E3558"/>
                </a:solidFill>
                <a:latin typeface="+mn-ea"/>
              </a:rPr>
              <a:t>2033</a:t>
            </a:r>
            <a:r>
              <a:rPr lang="ja-JP" altLang="en-US" sz="1600" dirty="0">
                <a:solidFill>
                  <a:srgbClr val="2E3558"/>
                </a:solidFill>
                <a:latin typeface="+mn-ea"/>
              </a:rPr>
              <a:t>年度までの想定を記載ください</a:t>
            </a:r>
            <a:endParaRPr lang="en-US" altLang="ja-JP" sz="1600" dirty="0">
              <a:solidFill>
                <a:srgbClr val="2E3558"/>
              </a:solidFill>
              <a:latin typeface="+mn-ea"/>
            </a:endParaRPr>
          </a:p>
          <a:p>
            <a:pPr marL="85725" indent="3175"/>
            <a:r>
              <a:rPr lang="ja-JP" altLang="en-US" sz="1600" b="1" dirty="0">
                <a:solidFill>
                  <a:srgbClr val="C00000"/>
                </a:solidFill>
                <a:latin typeface="+mn-ea"/>
              </a:rPr>
              <a:t>なお、構造転換で申請される場合は、構造転換が有りの場合と無しの場合の</a:t>
            </a:r>
            <a:r>
              <a:rPr lang="en-US" altLang="ja-JP" sz="1600" b="1" dirty="0">
                <a:solidFill>
                  <a:srgbClr val="C00000"/>
                </a:solidFill>
                <a:latin typeface="+mn-ea"/>
              </a:rPr>
              <a:t>2</a:t>
            </a:r>
            <a:r>
              <a:rPr lang="ja-JP" altLang="en-US" sz="1600" b="1" dirty="0">
                <a:solidFill>
                  <a:srgbClr val="C00000"/>
                </a:solidFill>
                <a:latin typeface="+mn-ea"/>
              </a:rPr>
              <a:t>つのパターンで本スライドを作成ください（</a:t>
            </a:r>
            <a:r>
              <a:rPr lang="en-US" altLang="ja-JP" sz="1600" b="1" dirty="0">
                <a:solidFill>
                  <a:srgbClr val="C00000"/>
                </a:solidFill>
                <a:latin typeface="+mn-ea"/>
              </a:rPr>
              <a:t>24/10/8</a:t>
            </a:r>
            <a:r>
              <a:rPr lang="ja-JP" altLang="en-US" sz="1600" b="1" dirty="0">
                <a:solidFill>
                  <a:srgbClr val="C00000"/>
                </a:solidFill>
                <a:latin typeface="+mn-ea"/>
              </a:rPr>
              <a:t>追記）</a:t>
            </a:r>
            <a:endParaRPr lang="ja-JP" altLang="en-US" sz="1600" dirty="0">
              <a:solidFill>
                <a:srgbClr val="2E3558"/>
              </a:solidFill>
              <a:latin typeface="+mn-ea"/>
            </a:endParaRPr>
          </a:p>
          <a:p>
            <a:pPr marL="371475" indent="-285750">
              <a:buFont typeface="Arial" panose="020B0604020202020204" pitchFamily="34" charset="0"/>
              <a:buChar char="•"/>
            </a:pPr>
            <a:r>
              <a:rPr lang="ja-JP" altLang="en-US" sz="1400" dirty="0">
                <a:solidFill>
                  <a:srgbClr val="2E3558"/>
                </a:solidFill>
                <a:latin typeface="+mn-ea"/>
              </a:rPr>
              <a:t>本様式は、燃料転換を行わなかった場合（項目①）と、補助事業を受けて燃料転換を行った場合（項目②）の発電コストを比較し、経済性を評価するものです</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dirty="0">
                <a:solidFill>
                  <a:srgbClr val="2E3558"/>
                </a:solidFill>
                <a:latin typeface="+mn-ea"/>
              </a:rPr>
              <a:t>経済性の評価を発電コスト以外の手法（燃料転換に伴うコストアップについて吸収、価格転嫁いずれの観点も可）で行う場合は、本様式の趣旨を鑑み適宜様式を修正し記載ください</a:t>
            </a:r>
          </a:p>
          <a:p>
            <a:pPr marL="371475" indent="-285750">
              <a:buFont typeface="Arial" panose="020B0604020202020204" pitchFamily="34" charset="0"/>
              <a:buChar char="•"/>
            </a:pPr>
            <a:r>
              <a:rPr lang="ja-JP" altLang="en-US" sz="1400" dirty="0">
                <a:solidFill>
                  <a:srgbClr val="2E3558"/>
                </a:solidFill>
                <a:latin typeface="+mn-ea"/>
              </a:rPr>
              <a:t>発電コスト比較に大きく影響を与える費目があれば適宜、行を追加してください</a:t>
            </a:r>
          </a:p>
          <a:p>
            <a:pPr marL="371475" indent="-285750">
              <a:buFont typeface="Arial" panose="020B0604020202020204" pitchFamily="34" charset="0"/>
              <a:buChar char="•"/>
            </a:pPr>
            <a:r>
              <a:rPr lang="ja-JP" altLang="en-US" sz="1400" dirty="0">
                <a:solidFill>
                  <a:srgbClr val="2E3558"/>
                </a:solidFill>
                <a:latin typeface="+mn-ea"/>
              </a:rPr>
              <a:t>補助対象事業の不確実性を前提とした上で、一定の仮定に基づき、</a:t>
            </a:r>
            <a:r>
              <a:rPr lang="en-US" altLang="ja-JP" sz="1400" dirty="0">
                <a:solidFill>
                  <a:srgbClr val="2E3558"/>
                </a:solidFill>
                <a:latin typeface="+mn-ea"/>
              </a:rPr>
              <a:t>2033</a:t>
            </a:r>
            <a:r>
              <a:rPr lang="ja-JP" altLang="en-US" sz="1400" dirty="0">
                <a:solidFill>
                  <a:srgbClr val="2E3558"/>
                </a:solidFill>
                <a:latin typeface="+mn-ea"/>
              </a:rPr>
              <a:t>年頃までの長期的な「計画の概要・マイルストン」を記載ください</a:t>
            </a:r>
          </a:p>
          <a:p>
            <a:pPr marL="371475" indent="-285750">
              <a:buFont typeface="Arial" panose="020B0604020202020204" pitchFamily="34" charset="0"/>
              <a:buChar char="•"/>
            </a:pPr>
            <a:r>
              <a:rPr lang="ja-JP" altLang="en-US" sz="1400" dirty="0">
                <a:solidFill>
                  <a:srgbClr val="2E3558"/>
                </a:solidFill>
                <a:latin typeface="+mn-ea"/>
              </a:rPr>
              <a:t>提案時点での数値や内容は必ずしも正確である必要はなく、発電コストの見通し・スケジュール（当初計画）を確認するものです</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dirty="0">
                <a:solidFill>
                  <a:srgbClr val="2E3558"/>
                </a:solidFill>
                <a:latin typeface="+mn-ea"/>
              </a:rPr>
              <a:t>今後、業務実施期間中のモニタリングにおいて、当該情報をアップデートした上で、定期的に確認を行う予定です</a:t>
            </a:r>
          </a:p>
        </p:txBody>
      </p:sp>
      <p:sp>
        <p:nvSpPr>
          <p:cNvPr id="21" name="TextBox 23">
            <a:extLst>
              <a:ext uri="{FF2B5EF4-FFF2-40B4-BE49-F238E27FC236}">
                <a16:creationId xmlns:a16="http://schemas.microsoft.com/office/drawing/2014/main" id="{E8833258-7D07-D1A4-1180-BD2BE65FB72D}"/>
              </a:ext>
            </a:extLst>
          </p:cNvPr>
          <p:cNvSpPr txBox="1"/>
          <p:nvPr/>
        </p:nvSpPr>
        <p:spPr>
          <a:xfrm>
            <a:off x="765598" y="5524493"/>
            <a:ext cx="10622318" cy="1008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a:t>※1</a:t>
            </a:r>
            <a:r>
              <a:rPr lang="ja-JP" altLang="en-US" sz="1000"/>
              <a:t>　現施設の設備更新・改修が必要となるタイミングで、設備投資を行ったと仮定し、減価償却費に織り込むこと。</a:t>
            </a:r>
          </a:p>
          <a:p>
            <a:r>
              <a:rPr lang="en-US" altLang="ja-JP" sz="1000"/>
              <a:t>※2</a:t>
            </a:r>
            <a:r>
              <a:rPr lang="ja-JP" altLang="en-US" sz="1000"/>
              <a:t>　特段の理由がない場合は、現在と同一の金額と仮定してもよい。</a:t>
            </a:r>
          </a:p>
          <a:p>
            <a:r>
              <a:rPr lang="en-US" altLang="ja-JP" sz="1000"/>
              <a:t>※3</a:t>
            </a:r>
            <a:r>
              <a:rPr lang="ja-JP" altLang="en-US" sz="1000"/>
              <a:t>　総額（＝単価</a:t>
            </a:r>
            <a:r>
              <a:rPr lang="en-US" altLang="ja-JP" sz="1000"/>
              <a:t>×CO</a:t>
            </a:r>
            <a:r>
              <a:rPr lang="en-US" altLang="ja-JP" sz="1000" baseline="-25000"/>
              <a:t>2</a:t>
            </a:r>
            <a:r>
              <a:rPr lang="ja-JP" altLang="en-US" sz="1000"/>
              <a:t>排出量）を記載すること。</a:t>
            </a:r>
            <a:r>
              <a:rPr lang="en-US" altLang="ja-JP" sz="1000"/>
              <a:t>CO</a:t>
            </a:r>
            <a:r>
              <a:rPr lang="en-US" altLang="ja-JP" sz="1000" baseline="-25000"/>
              <a:t>2</a:t>
            </a:r>
            <a:r>
              <a:rPr lang="ja-JP" altLang="en-US" sz="1000"/>
              <a:t>価格は</a:t>
            </a:r>
            <a:r>
              <a:rPr lang="en-US" altLang="ja-JP" sz="1000"/>
              <a:t>26</a:t>
            </a:r>
            <a:r>
              <a:rPr lang="ja-JP" altLang="en-US" sz="1000"/>
              <a:t>年度からの排出量取引制度の本格稼働を想定し、申請者が見込んだ金額とすること。</a:t>
            </a:r>
            <a:endParaRPr lang="en-US" altLang="ja-JP" sz="1000"/>
          </a:p>
          <a:p>
            <a:r>
              <a:rPr lang="en-US" altLang="ja-JP" sz="1000"/>
              <a:t>※4</a:t>
            </a:r>
            <a:r>
              <a:rPr lang="ja-JP" altLang="en-US" sz="1000"/>
              <a:t>　本補助金を控除し計算すること。</a:t>
            </a:r>
          </a:p>
          <a:p>
            <a:r>
              <a:rPr lang="en-US" altLang="ja-JP" sz="1000"/>
              <a:t>※5</a:t>
            </a:r>
            <a:r>
              <a:rPr lang="ja-JP" altLang="en-US" sz="1000"/>
              <a:t>　水素・アンモニアは価格差支援を受ける予定であれば、その金額も考慮すること。それ以外の燃料については、特段の理由がない場合は、現在と同一の金額と仮定してもよい。</a:t>
            </a: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11</a:t>
            </a:r>
            <a:r>
              <a:rPr kumimoji="1" lang="ja-JP" altLang="en-US" sz="2000"/>
              <a:t>）</a:t>
            </a:r>
            <a:r>
              <a:rPr kumimoji="1" lang="en-US" altLang="ja-JP" sz="2000"/>
              <a:t>CO</a:t>
            </a:r>
            <a:r>
              <a:rPr kumimoji="1" lang="en-US" altLang="ja-JP" sz="2000" baseline="-25000"/>
              <a:t>2</a:t>
            </a:r>
            <a:r>
              <a:rPr kumimoji="1" lang="ja-JP" altLang="en-US" sz="2000"/>
              <a:t>削減率目標達成に向けた計画​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削減率目標達成に向けた計画を立案</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39">
            <a:extLst>
              <a:ext uri="{FF2B5EF4-FFF2-40B4-BE49-F238E27FC236}">
                <a16:creationId xmlns:a16="http://schemas.microsoft.com/office/drawing/2014/main" id="{40B2C80F-0269-E86A-6DAA-9541ECB47F1A}"/>
              </a:ext>
            </a:extLst>
          </p:cNvPr>
          <p:cNvSpPr txBox="1"/>
          <p:nvPr/>
        </p:nvSpPr>
        <p:spPr>
          <a:xfrm>
            <a:off x="765599" y="2938897"/>
            <a:ext cx="1476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削減率</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目標値</a:t>
            </a:r>
          </a:p>
          <a:p>
            <a:r>
              <a:rPr kumimoji="1" lang="ja-JP" altLang="en-US" sz="1200">
                <a:solidFill>
                  <a:schemeClr val="tx1"/>
                </a:solidFill>
                <a:latin typeface="Meiryo UI" panose="020B0604030504040204" pitchFamily="50" charset="-128"/>
                <a:ea typeface="Meiryo UI" panose="020B0604030504040204" pitchFamily="50" charset="-128"/>
              </a:rPr>
              <a:t>（トランジション期）</a:t>
            </a:r>
          </a:p>
        </p:txBody>
      </p:sp>
      <p:sp>
        <p:nvSpPr>
          <p:cNvPr id="13" name="TextBox 40">
            <a:extLst>
              <a:ext uri="{FF2B5EF4-FFF2-40B4-BE49-F238E27FC236}">
                <a16:creationId xmlns:a16="http://schemas.microsoft.com/office/drawing/2014/main" id="{F169E572-FDC7-BAC1-B4FA-82549D7DF8BD}"/>
              </a:ext>
            </a:extLst>
          </p:cNvPr>
          <p:cNvSpPr txBox="1"/>
          <p:nvPr/>
        </p:nvSpPr>
        <p:spPr>
          <a:xfrm>
            <a:off x="765599" y="4297190"/>
            <a:ext cx="1476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削減率</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目標値</a:t>
            </a: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CN</a:t>
            </a:r>
            <a:r>
              <a:rPr kumimoji="1" lang="ja-JP" altLang="en-US" sz="1200">
                <a:solidFill>
                  <a:schemeClr val="tx1"/>
                </a:solidFill>
                <a:latin typeface="Meiryo UI" panose="020B0604030504040204" pitchFamily="50" charset="-128"/>
                <a:ea typeface="Meiryo UI" panose="020B0604030504040204" pitchFamily="50" charset="-128"/>
              </a:rPr>
              <a:t>移行期）</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2331599" y="2938897"/>
            <a:ext cx="1548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CO</a:t>
            </a:r>
            <a:r>
              <a:rPr kumimoji="1" lang="en-US" altLang="ja-JP" sz="1400" baseline="-25000" dirty="0">
                <a:solidFill>
                  <a:schemeClr val="tx1"/>
                </a:solidFill>
                <a:latin typeface="Meiryo UI" panose="020B0604030504040204" pitchFamily="50" charset="-128"/>
                <a:ea typeface="Meiryo UI" panose="020B0604030504040204" pitchFamily="50" charset="-128"/>
              </a:rPr>
              <a:t>2</a:t>
            </a:r>
            <a:r>
              <a:rPr kumimoji="1" lang="ja-JP" altLang="en-US" sz="1400" dirty="0">
                <a:solidFill>
                  <a:schemeClr val="tx1"/>
                </a:solidFill>
                <a:latin typeface="Meiryo UI" panose="020B0604030504040204" pitchFamily="50" charset="-128"/>
                <a:ea typeface="Meiryo UI" panose="020B0604030504040204" pitchFamily="50" charset="-128"/>
              </a:rPr>
              <a:t>排出量： </a:t>
            </a:r>
            <a:r>
              <a:rPr kumimoji="1" lang="en-US" sz="1400" dirty="0">
                <a:solidFill>
                  <a:schemeClr val="tx1"/>
                </a:solidFill>
                <a:latin typeface="Meiryo UI" panose="020B0604030504040204" pitchFamily="50" charset="-128"/>
                <a:ea typeface="Meiryo UI" panose="020B0604030504040204" pitchFamily="50" charset="-128"/>
              </a:rPr>
              <a:t>xxx</a:t>
            </a:r>
            <a:br>
              <a:rPr kumimoji="1" 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2331599" y="4297190"/>
            <a:ext cx="1548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排出量： </a:t>
            </a:r>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5149434" y="2938897"/>
            <a:ext cx="306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5149434" y="4297190"/>
            <a:ext cx="306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8327413" y="2938897"/>
            <a:ext cx="306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endParaRPr lang="en-US"/>
          </a:p>
        </p:txBody>
      </p:sp>
      <p:sp>
        <p:nvSpPr>
          <p:cNvPr id="56" name="TextBox 40">
            <a:extLst>
              <a:ext uri="{FF2B5EF4-FFF2-40B4-BE49-F238E27FC236}">
                <a16:creationId xmlns:a16="http://schemas.microsoft.com/office/drawing/2014/main" id="{F3C0BFB6-198D-B409-D4C3-DC6A3FDE1E33}"/>
              </a:ext>
            </a:extLst>
          </p:cNvPr>
          <p:cNvSpPr txBox="1"/>
          <p:nvPr/>
        </p:nvSpPr>
        <p:spPr>
          <a:xfrm>
            <a:off x="8327414" y="4297190"/>
            <a:ext cx="306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765599" y="1658555"/>
            <a:ext cx="2340000"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4" name="TextBox 23">
            <a:extLst>
              <a:ext uri="{FF2B5EF4-FFF2-40B4-BE49-F238E27FC236}">
                <a16:creationId xmlns:a16="http://schemas.microsoft.com/office/drawing/2014/main" id="{39F2BB0B-053D-D777-224C-0B5CCBB9D93C}"/>
              </a:ext>
            </a:extLst>
          </p:cNvPr>
          <p:cNvSpPr txBox="1"/>
          <p:nvPr/>
        </p:nvSpPr>
        <p:spPr>
          <a:xfrm>
            <a:off x="765599" y="5648683"/>
            <a:ext cx="10514650" cy="49003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a:t>※1</a:t>
            </a:r>
            <a:r>
              <a:rPr lang="ja-JP" altLang="en-US" sz="1000"/>
              <a:t>　公募要領、表</a:t>
            </a:r>
            <a:r>
              <a:rPr lang="en-US" altLang="ja-JP" sz="1000"/>
              <a:t>3</a:t>
            </a:r>
            <a:r>
              <a:rPr lang="ja-JP" altLang="en-US" sz="1000"/>
              <a:t>欄外で示すとおり、原則、基準値は令和</a:t>
            </a:r>
            <a:r>
              <a:rPr lang="en-US" altLang="ja-JP" sz="1000"/>
              <a:t>3</a:t>
            </a:r>
            <a:r>
              <a:rPr lang="ja-JP" altLang="en-US" sz="1000"/>
              <a:t>年度～令和</a:t>
            </a:r>
            <a:r>
              <a:rPr lang="en-US" altLang="ja-JP" sz="1000"/>
              <a:t>5</a:t>
            </a:r>
            <a:r>
              <a:rPr lang="ja-JP" altLang="en-US" sz="1000"/>
              <a:t>年度の平均値とする</a:t>
            </a:r>
            <a:endParaRPr lang="en-US" altLang="ja-JP" sz="1000"/>
          </a:p>
        </p:txBody>
      </p:sp>
      <p:grpSp>
        <p:nvGrpSpPr>
          <p:cNvPr id="15" name="グループ化 14">
            <a:extLst>
              <a:ext uri="{FF2B5EF4-FFF2-40B4-BE49-F238E27FC236}">
                <a16:creationId xmlns:a16="http://schemas.microsoft.com/office/drawing/2014/main" id="{875E3B59-A2F6-E11F-008A-E418E134DE09}"/>
              </a:ext>
            </a:extLst>
          </p:cNvPr>
          <p:cNvGrpSpPr/>
          <p:nvPr/>
        </p:nvGrpSpPr>
        <p:grpSpPr>
          <a:xfrm>
            <a:off x="765599" y="1340300"/>
            <a:ext cx="2340000" cy="288000"/>
            <a:chOff x="156000" y="1879963"/>
            <a:chExt cx="5760000" cy="288000"/>
          </a:xfrm>
        </p:grpSpPr>
        <p:sp>
          <p:nvSpPr>
            <p:cNvPr id="17" name="正方形/長方形 16">
              <a:extLst>
                <a:ext uri="{FF2B5EF4-FFF2-40B4-BE49-F238E27FC236}">
                  <a16:creationId xmlns:a16="http://schemas.microsoft.com/office/drawing/2014/main" id="{4C050DDA-168E-35D7-BD88-022538E273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トランジション期</a:t>
              </a:r>
            </a:p>
          </p:txBody>
        </p:sp>
        <p:cxnSp>
          <p:nvCxnSpPr>
            <p:cNvPr id="18" name="直線コネクタ 17">
              <a:extLst>
                <a:ext uri="{FF2B5EF4-FFF2-40B4-BE49-F238E27FC236}">
                  <a16:creationId xmlns:a16="http://schemas.microsoft.com/office/drawing/2014/main" id="{504BCE56-1B12-FDB1-5E28-620F8EDC788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8A837141-9755-6547-E97B-F8CA453B73A1}"/>
              </a:ext>
            </a:extLst>
          </p:cNvPr>
          <p:cNvGrpSpPr/>
          <p:nvPr/>
        </p:nvGrpSpPr>
        <p:grpSpPr>
          <a:xfrm>
            <a:off x="765599" y="2163627"/>
            <a:ext cx="10609135"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r>
                <a:rPr kumimoji="1" lang="ja-JP" altLang="en-US" sz="1400" b="1">
                  <a:solidFill>
                    <a:schemeClr val="tx1"/>
                  </a:solidFill>
                  <a:latin typeface="Meiryo UI" panose="020B0604030504040204" pitchFamily="50" charset="-128"/>
                  <a:ea typeface="Meiryo UI" panose="020B0604030504040204" pitchFamily="50" charset="-128"/>
                </a:rPr>
                <a:t>の設定</a:t>
              </a: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765600" y="2559403"/>
            <a:ext cx="1476000"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4F0275F7-544F-E996-AF9C-152782553AB6}"/>
              </a:ext>
            </a:extLst>
          </p:cNvPr>
          <p:cNvGrpSpPr/>
          <p:nvPr/>
        </p:nvGrpSpPr>
        <p:grpSpPr>
          <a:xfrm>
            <a:off x="2331599" y="2563695"/>
            <a:ext cx="1548000" cy="288000"/>
            <a:chOff x="156000" y="1879963"/>
            <a:chExt cx="5760000" cy="288000"/>
          </a:xfrm>
        </p:grpSpPr>
        <p:sp>
          <p:nvSpPr>
            <p:cNvPr id="26" name="正方形/長方形 25">
              <a:extLst>
                <a:ext uri="{FF2B5EF4-FFF2-40B4-BE49-F238E27FC236}">
                  <a16:creationId xmlns:a16="http://schemas.microsoft.com/office/drawing/2014/main" id="{A2BF22C4-B785-286D-776E-FB91E17AC13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a:t>
              </a:r>
              <a:endParaRPr kumimoji="1" lang="en-US" altLang="ja-JP" sz="1400" b="1" baseline="300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14950625-1294-41AA-CCB8-0402E65D75E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3D5B4A25-2043-5435-B803-27DE11C4E6B9}"/>
              </a:ext>
            </a:extLst>
          </p:cNvPr>
          <p:cNvGrpSpPr/>
          <p:nvPr/>
        </p:nvGrpSpPr>
        <p:grpSpPr>
          <a:xfrm>
            <a:off x="5149434" y="2559403"/>
            <a:ext cx="3060000" cy="288000"/>
            <a:chOff x="156000" y="1879963"/>
            <a:chExt cx="5760000" cy="288000"/>
          </a:xfrm>
        </p:grpSpPr>
        <p:sp>
          <p:nvSpPr>
            <p:cNvPr id="33" name="正方形/長方形 32">
              <a:extLst>
                <a:ext uri="{FF2B5EF4-FFF2-40B4-BE49-F238E27FC236}">
                  <a16:creationId xmlns:a16="http://schemas.microsoft.com/office/drawing/2014/main" id="{496889C9-93DE-A665-BCC3-51BBE1338DF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85A8BC64-4AF4-E170-75AC-2902FEC527B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5" name="グループ化 34">
            <a:extLst>
              <a:ext uri="{FF2B5EF4-FFF2-40B4-BE49-F238E27FC236}">
                <a16:creationId xmlns:a16="http://schemas.microsoft.com/office/drawing/2014/main" id="{A45C72C3-50E6-7B60-D256-464B2A03EB38}"/>
              </a:ext>
            </a:extLst>
          </p:cNvPr>
          <p:cNvGrpSpPr/>
          <p:nvPr/>
        </p:nvGrpSpPr>
        <p:grpSpPr>
          <a:xfrm>
            <a:off x="8331223" y="2559403"/>
            <a:ext cx="3060000" cy="288000"/>
            <a:chOff x="156000" y="1879963"/>
            <a:chExt cx="5760000" cy="288000"/>
          </a:xfrm>
        </p:grpSpPr>
        <p:sp>
          <p:nvSpPr>
            <p:cNvPr id="36" name="正方形/長方形 35">
              <a:extLst>
                <a:ext uri="{FF2B5EF4-FFF2-40B4-BE49-F238E27FC236}">
                  <a16:creationId xmlns:a16="http://schemas.microsoft.com/office/drawing/2014/main" id="{8502608E-6E39-0637-7DD5-D3C04083531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67337281-DDDD-BA4B-CD7D-55FD6018A6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8" name="TextBox 51">
            <a:extLst>
              <a:ext uri="{FF2B5EF4-FFF2-40B4-BE49-F238E27FC236}">
                <a16:creationId xmlns:a16="http://schemas.microsoft.com/office/drawing/2014/main" id="{2AA8CB50-60E6-BC47-794F-F1FCFBC0A9A6}"/>
              </a:ext>
            </a:extLst>
          </p:cNvPr>
          <p:cNvSpPr txBox="1"/>
          <p:nvPr/>
        </p:nvSpPr>
        <p:spPr>
          <a:xfrm>
            <a:off x="7650147" y="1340300"/>
            <a:ext cx="3630101"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現行事業所・設備などから排出される</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に対する削減率を記載ください</a:t>
            </a:r>
            <a:endParaRPr lang="en-US" altLang="ja-JP" sz="1600">
              <a:solidFill>
                <a:srgbClr val="2E3558"/>
              </a:solidFill>
              <a:latin typeface="+mn-ea"/>
            </a:endParaRPr>
          </a:p>
        </p:txBody>
      </p:sp>
      <p:sp>
        <p:nvSpPr>
          <p:cNvPr id="2" name="TextBox 35" descr="ｔ">
            <a:extLst>
              <a:ext uri="{FF2B5EF4-FFF2-40B4-BE49-F238E27FC236}">
                <a16:creationId xmlns:a16="http://schemas.microsoft.com/office/drawing/2014/main" id="{464A078B-DEF6-DE4B-7FE2-AC7FACD77D34}"/>
              </a:ext>
            </a:extLst>
          </p:cNvPr>
          <p:cNvSpPr txBox="1"/>
          <p:nvPr/>
        </p:nvSpPr>
        <p:spPr>
          <a:xfrm>
            <a:off x="3371854" y="1663917"/>
            <a:ext cx="2340000"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727CB9E5-EE87-A27F-13D7-F62BEF8971A5}"/>
              </a:ext>
            </a:extLst>
          </p:cNvPr>
          <p:cNvGrpSpPr/>
          <p:nvPr/>
        </p:nvGrpSpPr>
        <p:grpSpPr>
          <a:xfrm>
            <a:off x="3371854" y="1345662"/>
            <a:ext cx="2340000" cy="288000"/>
            <a:chOff x="156000" y="1879963"/>
            <a:chExt cx="5760000" cy="288000"/>
          </a:xfrm>
        </p:grpSpPr>
        <p:sp>
          <p:nvSpPr>
            <p:cNvPr id="4" name="正方形/長方形 3">
              <a:extLst>
                <a:ext uri="{FF2B5EF4-FFF2-40B4-BE49-F238E27FC236}">
                  <a16:creationId xmlns:a16="http://schemas.microsoft.com/office/drawing/2014/main" id="{F07749AA-A9AF-0F39-15A5-8000316A66A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CN</a:t>
              </a:r>
              <a:r>
                <a:rPr kumimoji="1" lang="ja-JP" altLang="en-US" sz="1400" b="1">
                  <a:solidFill>
                    <a:schemeClr val="tx1"/>
                  </a:solidFill>
                  <a:latin typeface="Meiryo UI" panose="020B0604030504040204" pitchFamily="50" charset="-128"/>
                  <a:ea typeface="Meiryo UI" panose="020B0604030504040204" pitchFamily="50" charset="-128"/>
                </a:rPr>
                <a:t>移行期</a:t>
              </a:r>
            </a:p>
          </p:txBody>
        </p:sp>
        <p:cxnSp>
          <p:nvCxnSpPr>
            <p:cNvPr id="5" name="直線コネクタ 4">
              <a:extLst>
                <a:ext uri="{FF2B5EF4-FFF2-40B4-BE49-F238E27FC236}">
                  <a16:creationId xmlns:a16="http://schemas.microsoft.com/office/drawing/2014/main" id="{694AF086-02D7-47A0-8F9F-E782127E27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TextBox 39">
            <a:extLst>
              <a:ext uri="{FF2B5EF4-FFF2-40B4-BE49-F238E27FC236}">
                <a16:creationId xmlns:a16="http://schemas.microsoft.com/office/drawing/2014/main" id="{DA4093A5-4B1D-8BA5-771E-DE0D6798DC3B}"/>
              </a:ext>
            </a:extLst>
          </p:cNvPr>
          <p:cNvSpPr txBox="1"/>
          <p:nvPr/>
        </p:nvSpPr>
        <p:spPr>
          <a:xfrm>
            <a:off x="3969599" y="2931957"/>
            <a:ext cx="1080000" cy="2622581"/>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排出量：</a:t>
            </a:r>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a:t>
            </a:r>
            <a:br>
              <a:rPr kumimoji="1" lang="en-US" sz="1400">
                <a:solidFill>
                  <a:schemeClr val="tx1"/>
                </a:solidFill>
                <a:latin typeface="Meiryo UI" panose="020B0604030504040204" pitchFamily="50" charset="-128"/>
                <a:ea typeface="Meiryo UI" panose="020B0604030504040204" pitchFamily="50" charset="-128"/>
              </a:rPr>
            </a:br>
            <a:endParaRPr kumimoji="1" lang="en-US" sz="1400">
              <a:solidFill>
                <a:schemeClr val="tx1"/>
              </a:solidFill>
              <a:latin typeface="Meiryo UI" panose="020B0604030504040204" pitchFamily="50" charset="-128"/>
              <a:ea typeface="Meiryo UI" panose="020B0604030504040204" pitchFamily="50" charset="-128"/>
            </a:endParaRPr>
          </a:p>
        </p:txBody>
      </p:sp>
      <p:grpSp>
        <p:nvGrpSpPr>
          <p:cNvPr id="10" name="グループ化 9">
            <a:extLst>
              <a:ext uri="{FF2B5EF4-FFF2-40B4-BE49-F238E27FC236}">
                <a16:creationId xmlns:a16="http://schemas.microsoft.com/office/drawing/2014/main" id="{953E8DF0-3FFC-3EA9-7377-D5F90ACAE041}"/>
              </a:ext>
            </a:extLst>
          </p:cNvPr>
          <p:cNvGrpSpPr/>
          <p:nvPr/>
        </p:nvGrpSpPr>
        <p:grpSpPr>
          <a:xfrm>
            <a:off x="3974928" y="2510257"/>
            <a:ext cx="1080000" cy="337146"/>
            <a:chOff x="156000" y="1830817"/>
            <a:chExt cx="5760000" cy="337146"/>
          </a:xfrm>
        </p:grpSpPr>
        <p:sp>
          <p:nvSpPr>
            <p:cNvPr id="11" name="正方形/長方形 10">
              <a:extLst>
                <a:ext uri="{FF2B5EF4-FFF2-40B4-BE49-F238E27FC236}">
                  <a16:creationId xmlns:a16="http://schemas.microsoft.com/office/drawing/2014/main" id="{FBE75AB8-6E01-82C0-2122-A0E99AC6A630}"/>
                </a:ext>
              </a:extLst>
            </p:cNvPr>
            <p:cNvSpPr/>
            <p:nvPr/>
          </p:nvSpPr>
          <p:spPr>
            <a:xfrm>
              <a:off x="156000" y="1830817"/>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基準年度・基準値</a:t>
              </a:r>
              <a:r>
                <a:rPr kumimoji="1" lang="en-US" altLang="ja-JP" sz="1400" b="1" baseline="30000">
                  <a:solidFill>
                    <a:schemeClr val="tx1"/>
                  </a:solidFill>
                  <a:latin typeface="Meiryo UI" panose="020B0604030504040204" pitchFamily="50" charset="-128"/>
                  <a:ea typeface="Meiryo UI" panose="020B0604030504040204" pitchFamily="50" charset="-128"/>
                </a:rPr>
                <a:t>*1</a:t>
              </a:r>
            </a:p>
          </p:txBody>
        </p:sp>
        <p:cxnSp>
          <p:nvCxnSpPr>
            <p:cNvPr id="16" name="直線コネクタ 15">
              <a:extLst>
                <a:ext uri="{FF2B5EF4-FFF2-40B4-BE49-F238E27FC236}">
                  <a16:creationId xmlns:a16="http://schemas.microsoft.com/office/drawing/2014/main" id="{29E03985-1AB0-6911-1B33-2FD3269350B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4169735216"/>
              </p:ext>
            </p:extLst>
          </p:nvPr>
        </p:nvGraphicFramePr>
        <p:xfrm>
          <a:off x="765595" y="1584758"/>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R6</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R10</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latin typeface="Meiryo UI" panose="020B0604030504040204" pitchFamily="50" charset="-128"/>
                          <a:ea typeface="Meiryo UI" panose="020B0604030504040204" pitchFamily="50" charset="-128"/>
                        </a:rPr>
                        <a:t>排出削減が困難な産業における</a:t>
                      </a:r>
                      <a:endParaRPr lang="en-US" altLang="ja-JP" sz="1100">
                        <a:latin typeface="Meiryo UI" panose="020B0604030504040204" pitchFamily="50" charset="-128"/>
                        <a:ea typeface="Meiryo UI" panose="020B0604030504040204" pitchFamily="50" charset="-128"/>
                      </a:endParaRPr>
                    </a:p>
                    <a:p>
                      <a:pPr algn="ctr"/>
                      <a:r>
                        <a:rPr lang="ja-JP" altLang="en-US" sz="1100">
                          <a:latin typeface="Meiryo UI" panose="020B0604030504040204" pitchFamily="50" charset="-128"/>
                          <a:ea typeface="Meiryo UI" panose="020B0604030504040204" pitchFamily="50" charset="-128"/>
                        </a:rPr>
                        <a:t>エネルギー・製造プロセス転換支援事業</a:t>
                      </a:r>
                      <a:endParaRPr lang="en-US" altLang="ja-JP" sz="11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5595" y="4270476"/>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12</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a:t>
            </a:r>
            <a:r>
              <a:rPr kumimoji="1" lang="en-US" altLang="ja-JP">
                <a:solidFill>
                  <a:schemeClr val="tx1"/>
                </a:solidFill>
              </a:rPr>
              <a:t>xx</a:t>
            </a:r>
            <a:r>
              <a:rPr kumimoji="1" lang="ja-JP" altLang="en-US">
                <a:solidFill>
                  <a:schemeClr val="tx1"/>
                </a:solidFill>
              </a:rPr>
              <a:t>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b="1">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4B564580-1D41-F94A-1E7C-897B02927C97}"/>
              </a:ext>
            </a:extLst>
          </p:cNvPr>
          <p:cNvSpPr txBox="1"/>
          <p:nvPr/>
        </p:nvSpPr>
        <p:spPr>
          <a:xfrm>
            <a:off x="4060339" y="2823313"/>
            <a:ext cx="720000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補助対象以外のものも含め、当該事業全体の資金需要に対して、国費負担割合を明らかにするとともに、自己負担分の資金調達方針を記載ください</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13</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a:t>
            </a:r>
            <a:r>
              <a:rPr kumimoji="1" lang="en-US" altLang="ja-JP">
                <a:solidFill>
                  <a:schemeClr val="tx1"/>
                </a:solidFill>
              </a:rPr>
              <a:t>xx</a:t>
            </a:r>
            <a:r>
              <a:rPr kumimoji="1" lang="ja-JP" altLang="en-US">
                <a:solidFill>
                  <a:schemeClr val="tx1"/>
                </a:solidFill>
              </a:rPr>
              <a:t>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a:off x="796926" y="5048188"/>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166677"/>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988000" y="4939793"/>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5C84C3C9-808B-F9C3-0932-BC769EB6A19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1" name="グループ化 10">
            <a:extLst>
              <a:ext uri="{FF2B5EF4-FFF2-40B4-BE49-F238E27FC236}">
                <a16:creationId xmlns:a16="http://schemas.microsoft.com/office/drawing/2014/main" id="{29D9DFF0-ED31-2CB6-F9D4-16C421DDC4AF}"/>
              </a:ext>
            </a:extLst>
          </p:cNvPr>
          <p:cNvGrpSpPr/>
          <p:nvPr/>
        </p:nvGrpSpPr>
        <p:grpSpPr>
          <a:xfrm>
            <a:off x="765598" y="1233842"/>
            <a:ext cx="3420000" cy="288000"/>
            <a:chOff x="156000" y="1879963"/>
            <a:chExt cx="5760000" cy="288000"/>
          </a:xfrm>
        </p:grpSpPr>
        <p:sp>
          <p:nvSpPr>
            <p:cNvPr id="27" name="正方形/長方形 26">
              <a:extLst>
                <a:ext uri="{FF2B5EF4-FFF2-40B4-BE49-F238E27FC236}">
                  <a16:creationId xmlns:a16="http://schemas.microsoft.com/office/drawing/2014/main" id="{44293AC5-DC36-1DAB-A60A-CA9E9B33D31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本事業実施における技術リスクと対応</a:t>
              </a:r>
            </a:p>
          </p:txBody>
        </p:sp>
        <p:cxnSp>
          <p:nvCxnSpPr>
            <p:cNvPr id="28" name="直線コネクタ 27">
              <a:extLst>
                <a:ext uri="{FF2B5EF4-FFF2-40B4-BE49-F238E27FC236}">
                  <a16:creationId xmlns:a16="http://schemas.microsoft.com/office/drawing/2014/main" id="{38B18EDB-CE97-97CE-B0E0-82A9A84E23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0" name="グループ化 29">
            <a:extLst>
              <a:ext uri="{FF2B5EF4-FFF2-40B4-BE49-F238E27FC236}">
                <a16:creationId xmlns:a16="http://schemas.microsoft.com/office/drawing/2014/main" id="{C353D18E-FAA8-A9D6-30D0-F5D8731CD3AD}"/>
              </a:ext>
            </a:extLst>
          </p:cNvPr>
          <p:cNvGrpSpPr/>
          <p:nvPr/>
        </p:nvGrpSpPr>
        <p:grpSpPr>
          <a:xfrm>
            <a:off x="4386000" y="1233842"/>
            <a:ext cx="3420000" cy="288000"/>
            <a:chOff x="156000" y="1879963"/>
            <a:chExt cx="5760000" cy="288000"/>
          </a:xfrm>
        </p:grpSpPr>
        <p:sp>
          <p:nvSpPr>
            <p:cNvPr id="31" name="正方形/長方形 30">
              <a:extLst>
                <a:ext uri="{FF2B5EF4-FFF2-40B4-BE49-F238E27FC236}">
                  <a16:creationId xmlns:a16="http://schemas.microsoft.com/office/drawing/2014/main" id="{8A59C425-CCD2-A5A8-B58A-0B1314E05E2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商用化（経済社会）におけるリスクと対応</a:t>
              </a:r>
            </a:p>
          </p:txBody>
        </p:sp>
        <p:cxnSp>
          <p:nvCxnSpPr>
            <p:cNvPr id="32" name="直線コネクタ 31">
              <a:extLst>
                <a:ext uri="{FF2B5EF4-FFF2-40B4-BE49-F238E27FC236}">
                  <a16:creationId xmlns:a16="http://schemas.microsoft.com/office/drawing/2014/main" id="{09422C9A-F413-A338-0E36-EB9116C95F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3D11F674-D0E6-FAD7-FDE6-6F34B216F0EE}"/>
              </a:ext>
            </a:extLst>
          </p:cNvPr>
          <p:cNvGrpSpPr/>
          <p:nvPr/>
        </p:nvGrpSpPr>
        <p:grpSpPr>
          <a:xfrm>
            <a:off x="8006402" y="1233842"/>
            <a:ext cx="3420000" cy="288000"/>
            <a:chOff x="156000" y="1879963"/>
            <a:chExt cx="5760000" cy="288000"/>
          </a:xfrm>
        </p:grpSpPr>
        <p:sp>
          <p:nvSpPr>
            <p:cNvPr id="34" name="正方形/長方形 33">
              <a:extLst>
                <a:ext uri="{FF2B5EF4-FFF2-40B4-BE49-F238E27FC236}">
                  <a16:creationId xmlns:a16="http://schemas.microsoft.com/office/drawing/2014/main" id="{19D6D709-ED25-B255-C67F-160F1005C89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その他（自然災害等）のリスクと対応</a:t>
              </a:r>
            </a:p>
          </p:txBody>
        </p:sp>
        <p:cxnSp>
          <p:nvCxnSpPr>
            <p:cNvPr id="35" name="直線コネクタ 34">
              <a:extLst>
                <a:ext uri="{FF2B5EF4-FFF2-40B4-BE49-F238E27FC236}">
                  <a16:creationId xmlns:a16="http://schemas.microsoft.com/office/drawing/2014/main" id="{8121B1B4-E728-0C19-D1E8-38BCF9574B5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6" name="ee4pContent3">
            <a:extLst>
              <a:ext uri="{FF2B5EF4-FFF2-40B4-BE49-F238E27FC236}">
                <a16:creationId xmlns:a16="http://schemas.microsoft.com/office/drawing/2014/main" id="{CCA5B1BA-AE1F-9889-779C-6ABF108D2891}"/>
              </a:ext>
            </a:extLst>
          </p:cNvPr>
          <p:cNvSpPr txBox="1"/>
          <p:nvPr/>
        </p:nvSpPr>
        <p:spPr>
          <a:xfrm>
            <a:off x="765598" y="1650783"/>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7" name="ee4pContent3">
            <a:extLst>
              <a:ext uri="{FF2B5EF4-FFF2-40B4-BE49-F238E27FC236}">
                <a16:creationId xmlns:a16="http://schemas.microsoft.com/office/drawing/2014/main" id="{AA6BDC9A-0DCA-5164-49CA-7F2D45F01C5A}"/>
              </a:ext>
            </a:extLst>
          </p:cNvPr>
          <p:cNvSpPr txBox="1"/>
          <p:nvPr/>
        </p:nvSpPr>
        <p:spPr>
          <a:xfrm>
            <a:off x="4386000" y="1651507"/>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4FA57351-457B-0020-AB4D-1A6061FF50FA}"/>
              </a:ext>
            </a:extLst>
          </p:cNvPr>
          <p:cNvSpPr txBox="1"/>
          <p:nvPr/>
        </p:nvSpPr>
        <p:spPr>
          <a:xfrm>
            <a:off x="8006402" y="1649610"/>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40" name="TextBox 51">
            <a:extLst>
              <a:ext uri="{FF2B5EF4-FFF2-40B4-BE49-F238E27FC236}">
                <a16:creationId xmlns:a16="http://schemas.microsoft.com/office/drawing/2014/main" id="{11948610-6C1D-F4FA-B0D7-AB64B666DEFC}"/>
              </a:ext>
            </a:extLst>
          </p:cNvPr>
          <p:cNvSpPr txBox="1"/>
          <p:nvPr/>
        </p:nvSpPr>
        <p:spPr>
          <a:xfrm>
            <a:off x="765598" y="2329347"/>
            <a:ext cx="10660804"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提案にかかる事業について、技術・経済・社会等の面において、どのような事業化リスクが存在するかを記載ください（失敗した状況を仮定し、その要因を探る議論等を社内で実践いただくことは、事業の成功確率を高め、万一の場合の損失を最小化する上で効果的です）</a:t>
            </a:r>
          </a:p>
          <a:p>
            <a:pPr marL="371475" indent="-285750">
              <a:buFont typeface="Arial" panose="020B0604020202020204" pitchFamily="34" charset="0"/>
              <a:buChar char="•"/>
            </a:pPr>
            <a:r>
              <a:rPr lang="ja-JP" altLang="en-US" sz="1600">
                <a:solidFill>
                  <a:srgbClr val="2E3558"/>
                </a:solidFill>
                <a:latin typeface="+mn-ea"/>
              </a:rPr>
              <a:t>さらに、それらへの対応策を十分に講じることを前提としつつ、どのような事態になった場合に事業を中止するかの判断基準についても定量的な観点を含め記載ください</a:t>
            </a:r>
            <a:endParaRPr lang="en-US" altLang="ja-JP" sz="1600">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特に、商用化（経済社会）リスクには、燃料の調達リスクも含め記載ください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4097600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8156DBF-5A13-0323-6A3C-DBC8CC80E288}"/>
              </a:ext>
            </a:extLst>
          </p:cNvPr>
          <p:cNvSpPr txBox="1">
            <a:spLocks/>
          </p:cNvSpPr>
          <p:nvPr/>
        </p:nvSpPr>
        <p:spPr bwMode="blackWhite">
          <a:xfrm>
            <a:off x="609747" y="897467"/>
            <a:ext cx="10972506" cy="464820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800" dirty="0">
                <a:solidFill>
                  <a:schemeClr val="tx1"/>
                </a:solidFill>
              </a:rPr>
              <a:t>＜注意事項＞</a:t>
            </a:r>
            <a:endParaRPr kumimoji="1" lang="en-US" altLang="ja-JP" sz="1800" dirty="0">
              <a:solidFill>
                <a:schemeClr val="tx1"/>
              </a:solidFill>
            </a:endParaRPr>
          </a:p>
          <a:p>
            <a:endParaRPr kumimoji="1" lang="en-US" altLang="ja-JP" sz="1800" dirty="0">
              <a:solidFill>
                <a:schemeClr val="tx1"/>
              </a:solidFill>
            </a:endParaRPr>
          </a:p>
          <a:p>
            <a:pPr marL="342900" indent="-342900">
              <a:buFont typeface="+mj-ea"/>
              <a:buAutoNum type="circleNumDbPlain"/>
            </a:pPr>
            <a:r>
              <a:rPr kumimoji="1" lang="ja-JP" altLang="en-US" sz="1800" dirty="0">
                <a:solidFill>
                  <a:schemeClr val="tx1"/>
                </a:solidFill>
              </a:rPr>
              <a:t>本資料に記載している項目に必要情報を入力し、「</a:t>
            </a:r>
            <a:r>
              <a:rPr kumimoji="1" lang="zh-TW" altLang="en-US" sz="1800" dirty="0">
                <a:solidFill>
                  <a:schemeClr val="tx1"/>
                </a:solidFill>
              </a:rPr>
              <a:t>間接補助事業</a:t>
            </a:r>
            <a:r>
              <a:rPr kumimoji="1" lang="ja-JP" altLang="en-US" sz="1800" dirty="0">
                <a:solidFill>
                  <a:schemeClr val="tx1"/>
                </a:solidFill>
              </a:rPr>
              <a:t>の実施計画」を作成してください</a:t>
            </a:r>
            <a:endParaRPr kumimoji="1" lang="en-US" altLang="ja-JP" sz="1800" dirty="0">
              <a:solidFill>
                <a:schemeClr val="tx1"/>
              </a:solidFill>
            </a:endParaRPr>
          </a:p>
          <a:p>
            <a:endParaRPr kumimoji="1" lang="en-US" altLang="ja-JP" sz="1800" dirty="0">
              <a:solidFill>
                <a:schemeClr val="tx1"/>
              </a:solidFill>
            </a:endParaRPr>
          </a:p>
          <a:p>
            <a:pPr marL="342900" indent="-342900">
              <a:buFont typeface="+mj-ea"/>
              <a:buAutoNum type="circleNumDbPlain" startAt="2"/>
            </a:pPr>
            <a:r>
              <a:rPr kumimoji="1" lang="ja-JP" altLang="en-US" sz="1800" b="1" u="sng" dirty="0">
                <a:solidFill>
                  <a:schemeClr val="tx1"/>
                </a:solidFill>
              </a:rPr>
              <a:t>フォーマットはあくまで例示であり、各項目を１枚にまとめていただく必要はございません</a:t>
            </a:r>
            <a:br>
              <a:rPr kumimoji="1" lang="en-US" altLang="ja-JP" sz="1800" b="1" u="sng" dirty="0">
                <a:solidFill>
                  <a:schemeClr val="tx1"/>
                </a:solidFill>
              </a:rPr>
            </a:br>
            <a:r>
              <a:rPr kumimoji="1" lang="ja-JP" altLang="en-US" sz="1800" b="1" u="sng" dirty="0">
                <a:solidFill>
                  <a:schemeClr val="tx1"/>
                </a:solidFill>
              </a:rPr>
              <a:t>必要な分量</a:t>
            </a:r>
            <a:r>
              <a:rPr kumimoji="1" lang="ja-JP" altLang="en-US" sz="1800" dirty="0">
                <a:solidFill>
                  <a:schemeClr val="tx1"/>
                </a:solidFill>
              </a:rPr>
              <a:t>で計画のご説明を記載いただければと思います</a:t>
            </a:r>
            <a:br>
              <a:rPr kumimoji="1" lang="en-US" altLang="ja-JP" sz="1800" dirty="0">
                <a:solidFill>
                  <a:schemeClr val="tx1"/>
                </a:solidFill>
              </a:rPr>
            </a:br>
            <a:r>
              <a:rPr kumimoji="1" lang="ja-JP" altLang="en-US" sz="1800" dirty="0">
                <a:solidFill>
                  <a:schemeClr val="tx1"/>
                </a:solidFill>
              </a:rPr>
              <a:t>なお、</a:t>
            </a:r>
            <a:r>
              <a:rPr kumimoji="1" lang="ja-JP" altLang="en-US" sz="1800" b="1" u="sng" dirty="0">
                <a:solidFill>
                  <a:schemeClr val="tx1"/>
                </a:solidFill>
              </a:rPr>
              <a:t>引用データ等の記載は、その出典を明記する</a:t>
            </a:r>
            <a:r>
              <a:rPr kumimoji="1" lang="ja-JP" altLang="en-US" sz="1800" dirty="0">
                <a:solidFill>
                  <a:schemeClr val="tx1"/>
                </a:solidFill>
              </a:rPr>
              <a:t>ようお願いします</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資料の体裁の変更は自由ですが、各ページの記載ガイドについて十分な言及がない場合は、審査において十分に評価されない可能性がありますのでご留意ください</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必要に応じて、参考資料（自由様式）を挿入して下さい</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応募にあたっては、公募要領等をご覧下さい</a:t>
            </a:r>
            <a:br>
              <a:rPr kumimoji="1" lang="en-US" altLang="ja-JP" sz="1800" dirty="0">
                <a:solidFill>
                  <a:schemeClr val="tx1"/>
                </a:solidFill>
              </a:rPr>
            </a:br>
            <a:r>
              <a:rPr kumimoji="1" lang="ja-JP" altLang="en-US" sz="1800" b="1" u="sng" dirty="0">
                <a:solidFill>
                  <a:schemeClr val="tx1"/>
                </a:solidFill>
              </a:rPr>
              <a:t>審査の結果、採択され、事業を実施するには、これらの内容に同意いただくことが必要です</a:t>
            </a:r>
            <a:endParaRPr kumimoji="1" lang="en-US" altLang="ja-JP" sz="1800" b="1" u="sng" dirty="0">
              <a:solidFill>
                <a:schemeClr val="tx1"/>
              </a:solidFill>
            </a:endParaRPr>
          </a:p>
          <a:p>
            <a:pPr marL="342900" indent="-342900">
              <a:buFont typeface="+mj-ea"/>
              <a:buAutoNum type="circleNumDbPlain" startAt="2"/>
            </a:pPr>
            <a:endParaRPr kumimoji="1" lang="en-US" altLang="ja-JP" sz="1800" b="1" u="sng" dirty="0">
              <a:solidFill>
                <a:schemeClr val="tx1"/>
              </a:solidFill>
            </a:endParaRPr>
          </a:p>
          <a:p>
            <a:pPr marL="342900" indent="-342900">
              <a:buFont typeface="+mj-ea"/>
              <a:buAutoNum type="circleNumDbPlain" startAt="2"/>
            </a:pPr>
            <a:r>
              <a:rPr kumimoji="1" lang="ja-JP" altLang="en-US" sz="1800" dirty="0">
                <a:solidFill>
                  <a:schemeClr val="tx1"/>
                </a:solidFill>
              </a:rPr>
              <a:t>本実施計画のうち</a:t>
            </a:r>
            <a:r>
              <a:rPr kumimoji="1" lang="ja-JP" altLang="en-US" sz="1800" b="1" u="sng" dirty="0">
                <a:solidFill>
                  <a:schemeClr val="tx1"/>
                </a:solidFill>
              </a:rPr>
              <a:t>非開示を希望する情報・スライドはその旨を明記</a:t>
            </a:r>
            <a:r>
              <a:rPr kumimoji="1" lang="ja-JP" altLang="en-US" sz="1800" dirty="0">
                <a:solidFill>
                  <a:schemeClr val="tx1"/>
                </a:solidFill>
              </a:rPr>
              <a:t>ください</a:t>
            </a:r>
            <a:br>
              <a:rPr kumimoji="1" lang="en-US" altLang="ja-JP" sz="1800" dirty="0">
                <a:solidFill>
                  <a:schemeClr val="tx1"/>
                </a:solidFill>
              </a:rPr>
            </a:br>
            <a:r>
              <a:rPr kumimoji="1" lang="ja-JP" altLang="en-US" sz="1800" dirty="0">
                <a:solidFill>
                  <a:schemeClr val="tx1"/>
                </a:solidFill>
              </a:rPr>
              <a:t>非開示情報と認められる情報は、経済産業省の担当者及び審査委員以外には提供しないものとし、本事業以外の目的に使用しません</a:t>
            </a:r>
            <a:endParaRPr kumimoji="1" lang="en-US" altLang="ja-JP" sz="1800" dirty="0">
              <a:solidFill>
                <a:schemeClr val="tx1"/>
              </a:solidFill>
            </a:endParaRPr>
          </a:p>
        </p:txBody>
      </p:sp>
    </p:spTree>
    <p:extLst>
      <p:ext uri="{BB962C8B-B14F-4D97-AF65-F5344CB8AC3E}">
        <p14:creationId xmlns:p14="http://schemas.microsoft.com/office/powerpoint/2010/main" val="2571197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14</a:t>
            </a:r>
            <a:r>
              <a:rPr kumimoji="1" lang="ja-JP" altLang="en-US" sz="2000"/>
              <a:t>）</a:t>
            </a:r>
            <a:r>
              <a:rPr kumimoji="1" lang="zh-TW" altLang="en-US" sz="2000"/>
              <a:t>構造転換</a:t>
            </a:r>
            <a:r>
              <a:rPr kumimoji="1" lang="ja-JP" altLang="en-US" sz="2000"/>
              <a:t>とする理由・背景</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のグリーン化を促進するため</a:t>
            </a:r>
            <a:r>
              <a:rPr kumimoji="1" lang="en-US" altLang="ja-JP">
                <a:solidFill>
                  <a:schemeClr val="tx1"/>
                </a:solidFill>
              </a:rPr>
              <a:t>xx</a:t>
            </a:r>
            <a:r>
              <a:rPr kumimoji="1" lang="ja-JP" altLang="en-US">
                <a:solidFill>
                  <a:schemeClr val="tx1"/>
                </a:solidFill>
              </a:rPr>
              <a:t>により構造転換を図る</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8" name="Rectangle 43">
            <a:extLst>
              <a:ext uri="{FF2B5EF4-FFF2-40B4-BE49-F238E27FC236}">
                <a16:creationId xmlns:a16="http://schemas.microsoft.com/office/drawing/2014/main" id="{60B6C32D-FC31-4A8A-80D4-9FF6B4BFC00B}"/>
              </a:ext>
            </a:extLst>
          </p:cNvPr>
          <p:cNvSpPr/>
          <p:nvPr/>
        </p:nvSpPr>
        <p:spPr>
          <a:xfrm>
            <a:off x="765596" y="4670318"/>
            <a:ext cx="5183997" cy="1008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（構造転換でのみ発生する投資内容、金額、理由）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投資内容：</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金額：</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吹き出し: 四角形 48">
            <a:extLst>
              <a:ext uri="{FF2B5EF4-FFF2-40B4-BE49-F238E27FC236}">
                <a16:creationId xmlns:a16="http://schemas.microsoft.com/office/drawing/2014/main" id="{1B16434A-A39A-B950-27AD-C7AA120A4249}"/>
              </a:ext>
            </a:extLst>
          </p:cNvPr>
          <p:cNvSpPr/>
          <p:nvPr/>
        </p:nvSpPr>
        <p:spPr>
          <a:xfrm flipH="1">
            <a:off x="8906445" y="10433"/>
            <a:ext cx="2132554"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本ページは構造転換</a:t>
            </a:r>
            <a:br>
              <a:rPr kumimoji="1" lang="en-US" altLang="ja-JP" sz="1600">
                <a:solidFill>
                  <a:srgbClr val="FF0000"/>
                </a:solidFill>
                <a:latin typeface="Meiryo UI" panose="020B0604030504040204" pitchFamily="50" charset="-128"/>
                <a:ea typeface="Meiryo UI" panose="020B0604030504040204" pitchFamily="50" charset="-128"/>
              </a:rPr>
            </a:br>
            <a:r>
              <a:rPr kumimoji="1" lang="ja-JP" altLang="en-US" sz="1600">
                <a:solidFill>
                  <a:srgbClr val="FF0000"/>
                </a:solidFill>
                <a:latin typeface="Meiryo UI" panose="020B0604030504040204" pitchFamily="50" charset="-128"/>
                <a:ea typeface="Meiryo UI" panose="020B0604030504040204" pitchFamily="50" charset="-128"/>
              </a:rPr>
              <a:t>の申請者のみ提出</a:t>
            </a:r>
            <a:endParaRPr kumimoji="1" lang="en-US" altLang="ja-JP" sz="1600">
              <a:solidFill>
                <a:srgbClr val="FF0000"/>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0202C8D-3A84-DEB6-DD2D-37436C08E585}"/>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grpSp>
        <p:nvGrpSpPr>
          <p:cNvPr id="17" name="グループ化 16">
            <a:extLst>
              <a:ext uri="{FF2B5EF4-FFF2-40B4-BE49-F238E27FC236}">
                <a16:creationId xmlns:a16="http://schemas.microsoft.com/office/drawing/2014/main" id="{00900803-154A-BFC6-9B24-B4939204A0C8}"/>
              </a:ext>
            </a:extLst>
          </p:cNvPr>
          <p:cNvGrpSpPr/>
          <p:nvPr/>
        </p:nvGrpSpPr>
        <p:grpSpPr>
          <a:xfrm>
            <a:off x="765598" y="1204814"/>
            <a:ext cx="5184000" cy="288000"/>
            <a:chOff x="156000" y="1879963"/>
            <a:chExt cx="5760000" cy="288000"/>
          </a:xfrm>
        </p:grpSpPr>
        <p:sp>
          <p:nvSpPr>
            <p:cNvPr id="22" name="正方形/長方形 21">
              <a:extLst>
                <a:ext uri="{FF2B5EF4-FFF2-40B4-BE49-F238E27FC236}">
                  <a16:creationId xmlns:a16="http://schemas.microsoft.com/office/drawing/2014/main" id="{540E0F83-1C07-6E9D-CCDF-8909BA6093D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構造転換に該当する理由</a:t>
              </a:r>
            </a:p>
          </p:txBody>
        </p:sp>
        <p:cxnSp>
          <p:nvCxnSpPr>
            <p:cNvPr id="23" name="直線コネクタ 22">
              <a:extLst>
                <a:ext uri="{FF2B5EF4-FFF2-40B4-BE49-F238E27FC236}">
                  <a16:creationId xmlns:a16="http://schemas.microsoft.com/office/drawing/2014/main" id="{25096674-D2DF-77EA-6A67-220B414818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6" name="グループ化 25">
            <a:extLst>
              <a:ext uri="{FF2B5EF4-FFF2-40B4-BE49-F238E27FC236}">
                <a16:creationId xmlns:a16="http://schemas.microsoft.com/office/drawing/2014/main" id="{D372F1F7-616A-96F4-898B-2438B1E63411}"/>
              </a:ext>
            </a:extLst>
          </p:cNvPr>
          <p:cNvGrpSpPr/>
          <p:nvPr/>
        </p:nvGrpSpPr>
        <p:grpSpPr>
          <a:xfrm>
            <a:off x="6239438" y="1204814"/>
            <a:ext cx="5184000" cy="288000"/>
            <a:chOff x="156000" y="1879963"/>
            <a:chExt cx="5760000" cy="288000"/>
          </a:xfrm>
        </p:grpSpPr>
        <p:sp>
          <p:nvSpPr>
            <p:cNvPr id="27" name="正方形/長方形 26">
              <a:extLst>
                <a:ext uri="{FF2B5EF4-FFF2-40B4-BE49-F238E27FC236}">
                  <a16:creationId xmlns:a16="http://schemas.microsoft.com/office/drawing/2014/main" id="{0F27407A-A19C-E39E-F924-071D37B5EBA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構造転換の概観</a:t>
              </a:r>
            </a:p>
          </p:txBody>
        </p:sp>
        <p:cxnSp>
          <p:nvCxnSpPr>
            <p:cNvPr id="28" name="直線コネクタ 27">
              <a:extLst>
                <a:ext uri="{FF2B5EF4-FFF2-40B4-BE49-F238E27FC236}">
                  <a16:creationId xmlns:a16="http://schemas.microsoft.com/office/drawing/2014/main" id="{676E8A5F-D18B-A4A4-8BC0-4702C38E98B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31" name="Straight Connector 40">
            <a:extLst>
              <a:ext uri="{FF2B5EF4-FFF2-40B4-BE49-F238E27FC236}">
                <a16:creationId xmlns:a16="http://schemas.microsoft.com/office/drawing/2014/main" id="{E4AFCA31-5CA1-A95C-BE5F-DA6362188C15}"/>
              </a:ext>
            </a:extLst>
          </p:cNvPr>
          <p:cNvCxnSpPr>
            <a:cxnSpLocks/>
            <a:stCxn id="46" idx="0"/>
          </p:cNvCxnSpPr>
          <p:nvPr/>
        </p:nvCxnSpPr>
        <p:spPr>
          <a:xfrm flipV="1">
            <a:off x="6096000" y="1204814"/>
            <a:ext cx="0" cy="2834747"/>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2" name="TextBox 51">
            <a:extLst>
              <a:ext uri="{FF2B5EF4-FFF2-40B4-BE49-F238E27FC236}">
                <a16:creationId xmlns:a16="http://schemas.microsoft.com/office/drawing/2014/main" id="{232F42FC-BC9C-D851-820A-A1CEBF6735E7}"/>
              </a:ext>
            </a:extLst>
          </p:cNvPr>
          <p:cNvSpPr txBox="1"/>
          <p:nvPr/>
        </p:nvSpPr>
        <p:spPr>
          <a:xfrm>
            <a:off x="6239441" y="1628300"/>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適宜、図表等を用いて記載ください</a:t>
            </a:r>
          </a:p>
        </p:txBody>
      </p:sp>
      <p:sp>
        <p:nvSpPr>
          <p:cNvPr id="33" name="TextBox 24">
            <a:extLst>
              <a:ext uri="{FF2B5EF4-FFF2-40B4-BE49-F238E27FC236}">
                <a16:creationId xmlns:a16="http://schemas.microsoft.com/office/drawing/2014/main" id="{07ED7069-2477-FAA1-C90D-AAF7299CBE07}"/>
              </a:ext>
            </a:extLst>
          </p:cNvPr>
          <p:cNvSpPr txBox="1"/>
          <p:nvPr/>
        </p:nvSpPr>
        <p:spPr>
          <a:xfrm>
            <a:off x="765597" y="1670727"/>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4" name="TextBox 51">
            <a:extLst>
              <a:ext uri="{FF2B5EF4-FFF2-40B4-BE49-F238E27FC236}">
                <a16:creationId xmlns:a16="http://schemas.microsoft.com/office/drawing/2014/main" id="{672126AA-B2C0-39AE-BE01-B2E2AD58E74A}"/>
              </a:ext>
            </a:extLst>
          </p:cNvPr>
          <p:cNvSpPr txBox="1"/>
          <p:nvPr/>
        </p:nvSpPr>
        <p:spPr>
          <a:xfrm>
            <a:off x="1881594" y="1670726"/>
            <a:ext cx="4068000" cy="64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rgbClr val="2E3558"/>
                </a:solidFill>
                <a:latin typeface="+mn-ea"/>
              </a:rPr>
              <a:t>記載例</a:t>
            </a:r>
            <a:endParaRPr lang="en-US" altLang="ja-JP" sz="1400" dirty="0">
              <a:solidFill>
                <a:srgbClr val="2E3558"/>
              </a:solidFill>
              <a:latin typeface="+mn-ea"/>
            </a:endParaRPr>
          </a:p>
          <a:p>
            <a:pPr marL="266700" lvl="2" indent="-180975">
              <a:buClr>
                <a:schemeClr val="tx2"/>
              </a:buClr>
              <a:buSzPct val="100000"/>
              <a:buFont typeface="Arial" panose="020B0604020202020204" pitchFamily="34" charset="0"/>
              <a:buChar char="•"/>
            </a:pPr>
            <a:r>
              <a:rPr lang="ja-JP" altLang="en-US" sz="1400" dirty="0">
                <a:solidFill>
                  <a:srgbClr val="2E3558"/>
                </a:solidFill>
                <a:latin typeface="+mn-ea"/>
              </a:rPr>
              <a:t>ナフサクラッカーの生産能力の適正化など</a:t>
            </a:r>
          </a:p>
        </p:txBody>
      </p:sp>
      <p:grpSp>
        <p:nvGrpSpPr>
          <p:cNvPr id="35" name="グループ化 34">
            <a:extLst>
              <a:ext uri="{FF2B5EF4-FFF2-40B4-BE49-F238E27FC236}">
                <a16:creationId xmlns:a16="http://schemas.microsoft.com/office/drawing/2014/main" id="{D29E3DAF-EAE5-3B2C-9AA1-224FE8DD0A33}"/>
              </a:ext>
            </a:extLst>
          </p:cNvPr>
          <p:cNvGrpSpPr/>
          <p:nvPr/>
        </p:nvGrpSpPr>
        <p:grpSpPr>
          <a:xfrm>
            <a:off x="765596" y="2676708"/>
            <a:ext cx="5184000" cy="288000"/>
            <a:chOff x="156000" y="1879963"/>
            <a:chExt cx="5760000" cy="288000"/>
          </a:xfrm>
        </p:grpSpPr>
        <p:sp>
          <p:nvSpPr>
            <p:cNvPr id="38" name="正方形/長方形 37">
              <a:extLst>
                <a:ext uri="{FF2B5EF4-FFF2-40B4-BE49-F238E27FC236}">
                  <a16:creationId xmlns:a16="http://schemas.microsoft.com/office/drawing/2014/main" id="{D70C30BD-9DFF-EB18-2D6E-BD672C78657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構造転換を図りグリーン化をする意義</a:t>
              </a:r>
            </a:p>
          </p:txBody>
        </p:sp>
        <p:cxnSp>
          <p:nvCxnSpPr>
            <p:cNvPr id="39" name="直線コネクタ 38">
              <a:extLst>
                <a:ext uri="{FF2B5EF4-FFF2-40B4-BE49-F238E27FC236}">
                  <a16:creationId xmlns:a16="http://schemas.microsoft.com/office/drawing/2014/main" id="{5B20C72B-9B82-5560-429A-21419936705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TextBox 24">
            <a:extLst>
              <a:ext uri="{FF2B5EF4-FFF2-40B4-BE49-F238E27FC236}">
                <a16:creationId xmlns:a16="http://schemas.microsoft.com/office/drawing/2014/main" id="{F90211FD-2CD6-21CD-BEBD-AE001E634F74}"/>
              </a:ext>
            </a:extLst>
          </p:cNvPr>
          <p:cNvSpPr txBox="1"/>
          <p:nvPr/>
        </p:nvSpPr>
        <p:spPr>
          <a:xfrm>
            <a:off x="765596" y="3118839"/>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TextBox 51">
            <a:extLst>
              <a:ext uri="{FF2B5EF4-FFF2-40B4-BE49-F238E27FC236}">
                <a16:creationId xmlns:a16="http://schemas.microsoft.com/office/drawing/2014/main" id="{563FA392-EA27-B017-E1B7-26FC3BF59D4D}"/>
              </a:ext>
            </a:extLst>
          </p:cNvPr>
          <p:cNvSpPr txBox="1"/>
          <p:nvPr/>
        </p:nvSpPr>
        <p:spPr>
          <a:xfrm>
            <a:off x="1881594" y="3151069"/>
            <a:ext cx="4068000" cy="64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構造転換によりグリーン化が促進できる理由を記載ください</a:t>
            </a:r>
          </a:p>
        </p:txBody>
      </p:sp>
      <p:cxnSp>
        <p:nvCxnSpPr>
          <p:cNvPr id="44" name="Straight Connector 40">
            <a:extLst>
              <a:ext uri="{FF2B5EF4-FFF2-40B4-BE49-F238E27FC236}">
                <a16:creationId xmlns:a16="http://schemas.microsoft.com/office/drawing/2014/main" id="{2233DD90-BBD9-5F02-E2BD-4C406FAE1ADF}"/>
              </a:ext>
            </a:extLst>
          </p:cNvPr>
          <p:cNvCxnSpPr>
            <a:cxnSpLocks/>
          </p:cNvCxnSpPr>
          <p:nvPr/>
        </p:nvCxnSpPr>
        <p:spPr>
          <a:xfrm flipH="1">
            <a:off x="796926" y="4147956"/>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5" name="Group 41">
            <a:extLst>
              <a:ext uri="{FF2B5EF4-FFF2-40B4-BE49-F238E27FC236}">
                <a16:creationId xmlns:a16="http://schemas.microsoft.com/office/drawing/2014/main" id="{8CDFBFEA-949D-ED41-70B7-AE04E82A27B2}"/>
              </a:ext>
            </a:extLst>
          </p:cNvPr>
          <p:cNvGrpSpPr/>
          <p:nvPr/>
        </p:nvGrpSpPr>
        <p:grpSpPr>
          <a:xfrm rot="16200000" flipH="1">
            <a:off x="5988000" y="4039561"/>
            <a:ext cx="216000" cy="216000"/>
            <a:chOff x="5937564" y="3833745"/>
            <a:chExt cx="306171" cy="306910"/>
          </a:xfrm>
        </p:grpSpPr>
        <p:sp>
          <p:nvSpPr>
            <p:cNvPr id="46" name="Freeform 94">
              <a:extLst>
                <a:ext uri="{FF2B5EF4-FFF2-40B4-BE49-F238E27FC236}">
                  <a16:creationId xmlns:a16="http://schemas.microsoft.com/office/drawing/2014/main" id="{D2B15D1B-CD2D-0004-1CEC-FF2DB1E91B96}"/>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7" name="Freeform 95">
              <a:extLst>
                <a:ext uri="{FF2B5EF4-FFF2-40B4-BE49-F238E27FC236}">
                  <a16:creationId xmlns:a16="http://schemas.microsoft.com/office/drawing/2014/main" id="{9A0B1953-BD1B-FAD0-94CA-436F4CC5DA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C1B18A7B-F58B-1775-A059-5CC8D7AEC5C9}"/>
              </a:ext>
            </a:extLst>
          </p:cNvPr>
          <p:cNvGrpSpPr/>
          <p:nvPr/>
        </p:nvGrpSpPr>
        <p:grpSpPr>
          <a:xfrm>
            <a:off x="765597" y="4295478"/>
            <a:ext cx="10657837" cy="288000"/>
            <a:chOff x="156000" y="1879963"/>
            <a:chExt cx="5760000" cy="288000"/>
          </a:xfrm>
        </p:grpSpPr>
        <p:sp>
          <p:nvSpPr>
            <p:cNvPr id="50" name="正方形/長方形 49">
              <a:extLst>
                <a:ext uri="{FF2B5EF4-FFF2-40B4-BE49-F238E27FC236}">
                  <a16:creationId xmlns:a16="http://schemas.microsoft.com/office/drawing/2014/main" id="{4242EF8B-02F6-1ECA-3DED-E82C5D0B6F7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補助率</a:t>
              </a:r>
              <a:r>
                <a:rPr kumimoji="1" lang="en-US" altLang="ja-JP" sz="1400" b="1">
                  <a:solidFill>
                    <a:schemeClr val="tx1"/>
                  </a:solidFill>
                  <a:latin typeface="Meiryo UI" panose="020B0604030504040204" pitchFamily="50" charset="-128"/>
                  <a:ea typeface="Meiryo UI" panose="020B0604030504040204" pitchFamily="50" charset="-128"/>
                </a:rPr>
                <a:t>1/2</a:t>
              </a:r>
              <a:r>
                <a:rPr kumimoji="1" lang="ja-JP" altLang="en-US" sz="1400" b="1">
                  <a:solidFill>
                    <a:schemeClr val="tx1"/>
                  </a:solidFill>
                  <a:latin typeface="Meiryo UI" panose="020B0604030504040204" pitchFamily="50" charset="-128"/>
                  <a:ea typeface="Meiryo UI" panose="020B0604030504040204" pitchFamily="50" charset="-128"/>
                </a:rPr>
                <a:t>でなければ投資回収が困難であることの証明</a:t>
              </a:r>
            </a:p>
          </p:txBody>
        </p:sp>
        <p:cxnSp>
          <p:nvCxnSpPr>
            <p:cNvPr id="51" name="直線コネクタ 50">
              <a:extLst>
                <a:ext uri="{FF2B5EF4-FFF2-40B4-BE49-F238E27FC236}">
                  <a16:creationId xmlns:a16="http://schemas.microsoft.com/office/drawing/2014/main" id="{88E665A2-1923-B35C-D4D8-D224A3A887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2" name="Rectangle 43">
            <a:extLst>
              <a:ext uri="{FF2B5EF4-FFF2-40B4-BE49-F238E27FC236}">
                <a16:creationId xmlns:a16="http://schemas.microsoft.com/office/drawing/2014/main" id="{EDD57843-1CD8-4008-32B4-CA6B0BD9985D}"/>
              </a:ext>
            </a:extLst>
          </p:cNvPr>
          <p:cNvSpPr/>
          <p:nvPr/>
        </p:nvSpPr>
        <p:spPr>
          <a:xfrm>
            <a:off x="6239438" y="4670318"/>
            <a:ext cx="5183996" cy="1008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（投資回収の計算）</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53" name="TextBox 51">
            <a:extLst>
              <a:ext uri="{FF2B5EF4-FFF2-40B4-BE49-F238E27FC236}">
                <a16:creationId xmlns:a16="http://schemas.microsoft.com/office/drawing/2014/main" id="{F8E51448-1320-642F-F5D3-B1076A0973AD}"/>
              </a:ext>
            </a:extLst>
          </p:cNvPr>
          <p:cNvSpPr txBox="1"/>
          <p:nvPr/>
        </p:nvSpPr>
        <p:spPr>
          <a:xfrm>
            <a:off x="1881594" y="5239609"/>
            <a:ext cx="4067998" cy="61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rgbClr val="2E3558"/>
                </a:solidFill>
                <a:latin typeface="+mn-ea"/>
              </a:rPr>
              <a:t>記載例</a:t>
            </a:r>
            <a:endParaRPr lang="en-US" altLang="ja-JP" sz="1400" dirty="0">
              <a:solidFill>
                <a:srgbClr val="2E3558"/>
              </a:solidFill>
              <a:latin typeface="+mn-ea"/>
            </a:endParaRPr>
          </a:p>
          <a:p>
            <a:pPr marL="85725" indent="3175"/>
            <a:r>
              <a:rPr lang="ja-JP" altLang="en-US" sz="1400" dirty="0">
                <a:solidFill>
                  <a:srgbClr val="2E3558"/>
                </a:solidFill>
                <a:latin typeface="+mn-ea"/>
              </a:rPr>
              <a:t>・再編による他社へのパイプラインの繋ぎ替えなど</a:t>
            </a:r>
          </a:p>
        </p:txBody>
      </p:sp>
      <p:sp>
        <p:nvSpPr>
          <p:cNvPr id="54" name="TextBox 51">
            <a:extLst>
              <a:ext uri="{FF2B5EF4-FFF2-40B4-BE49-F238E27FC236}">
                <a16:creationId xmlns:a16="http://schemas.microsoft.com/office/drawing/2014/main" id="{C84E5EC7-BC9E-DE0F-AF5E-3E171130EDDB}"/>
              </a:ext>
            </a:extLst>
          </p:cNvPr>
          <p:cNvSpPr txBox="1"/>
          <p:nvPr/>
        </p:nvSpPr>
        <p:spPr>
          <a:xfrm>
            <a:off x="7158182" y="5232398"/>
            <a:ext cx="4265252" cy="61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rgbClr val="2E3558"/>
                </a:solidFill>
                <a:latin typeface="+mn-ea"/>
              </a:rPr>
              <a:t>補助事業全体の経費で、補助率</a:t>
            </a:r>
            <a:r>
              <a:rPr lang="en-US" altLang="ja-JP" sz="1400" dirty="0">
                <a:solidFill>
                  <a:srgbClr val="2E3558"/>
                </a:solidFill>
                <a:latin typeface="+mn-ea"/>
              </a:rPr>
              <a:t>1/3</a:t>
            </a:r>
            <a:r>
              <a:rPr lang="ja-JP" altLang="en-US" sz="1400" dirty="0">
                <a:solidFill>
                  <a:srgbClr val="2E3558"/>
                </a:solidFill>
                <a:latin typeface="+mn-ea"/>
              </a:rPr>
              <a:t>の場合との比較により補助率</a:t>
            </a:r>
            <a:r>
              <a:rPr lang="en-US" altLang="ja-JP" sz="1400" dirty="0">
                <a:solidFill>
                  <a:srgbClr val="2E3558"/>
                </a:solidFill>
                <a:latin typeface="+mn-ea"/>
              </a:rPr>
              <a:t>1/2</a:t>
            </a:r>
            <a:r>
              <a:rPr lang="ja-JP" altLang="en-US" sz="1400" dirty="0">
                <a:solidFill>
                  <a:srgbClr val="2E3558"/>
                </a:solidFill>
                <a:latin typeface="+mn-ea"/>
              </a:rPr>
              <a:t>が必要であることを証明ください</a:t>
            </a:r>
          </a:p>
        </p:txBody>
      </p:sp>
    </p:spTree>
    <p:extLst>
      <p:ext uri="{BB962C8B-B14F-4D97-AF65-F5344CB8AC3E}">
        <p14:creationId xmlns:p14="http://schemas.microsoft.com/office/powerpoint/2010/main" val="3971566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ysClr val="windowText" lastClr="000000"/>
                </a:solidFill>
                <a:latin typeface="Meiryo UI" panose="020B0604030504040204" pitchFamily="50" charset="-128"/>
                <a:ea typeface="Meiryo UI" panose="020B0604030504040204" pitchFamily="50" charset="-128"/>
              </a:rPr>
              <a:t>２．排出削減への貢献</a:t>
            </a:r>
            <a:endParaRPr kumimoji="1" lang="en-US" sz="5400">
              <a:solidFill>
                <a:sysClr val="windowText" lastClr="000000"/>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ysClr val="windowText" lastClr="000000"/>
                </a:solidFill>
                <a:latin typeface="Meiryo UI" panose="020B0604030504040204" pitchFamily="50" charset="-128"/>
                <a:ea typeface="Meiryo UI" panose="020B0604030504040204" pitchFamily="50" charset="-128"/>
              </a:rPr>
              <a:t>提案事業名</a:t>
            </a:r>
            <a:br>
              <a:rPr kumimoji="1" lang="en-US" altLang="ja-JP" sz="3600">
                <a:solidFill>
                  <a:sysClr val="windowText" lastClr="000000"/>
                </a:solidFill>
                <a:latin typeface="Meiryo UI" panose="020B0604030504040204" pitchFamily="50" charset="-128"/>
                <a:ea typeface="Meiryo UI" panose="020B0604030504040204" pitchFamily="50" charset="-128"/>
              </a:rPr>
            </a:br>
            <a:r>
              <a:rPr kumimoji="1" lang="ja-JP" altLang="en-US" sz="3600">
                <a:solidFill>
                  <a:sysClr val="windowText" lastClr="000000"/>
                </a:solidFill>
                <a:latin typeface="Meiryo UI" panose="020B0604030504040204" pitchFamily="50" charset="-128"/>
                <a:ea typeface="Meiryo UI" panose="020B0604030504040204" pitchFamily="50" charset="-128"/>
              </a:rPr>
              <a:t>提案者名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a:t>
            </a:r>
            <a:r>
              <a:rPr kumimoji="1" lang="en-US" altLang="ja-JP" sz="2000" baseline="-25000"/>
              <a:t>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燃料転換による</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削減率は、補助事業完了時に</a:t>
            </a:r>
            <a:r>
              <a:rPr kumimoji="1" lang="en-US" altLang="ja-JP">
                <a:solidFill>
                  <a:schemeClr val="tx1"/>
                </a:solidFill>
              </a:rPr>
              <a:t>xx</a:t>
            </a:r>
            <a:r>
              <a:rPr kumimoji="1" lang="ja-JP" altLang="en-US">
                <a:solidFill>
                  <a:schemeClr val="tx1"/>
                </a:solidFill>
              </a:rPr>
              <a:t>％削減を見込む</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35" name="Rectangle 43">
            <a:extLst>
              <a:ext uri="{FF2B5EF4-FFF2-40B4-BE49-F238E27FC236}">
                <a16:creationId xmlns:a16="http://schemas.microsoft.com/office/drawing/2014/main" id="{B8EDFB08-89E6-B046-8AEF-6E2796128F77}"/>
              </a:ext>
            </a:extLst>
          </p:cNvPr>
          <p:cNvSpPr/>
          <p:nvPr/>
        </p:nvSpPr>
        <p:spPr>
          <a:xfrm>
            <a:off x="706894" y="1628300"/>
            <a:ext cx="5076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（対象年度）</a:t>
            </a:r>
            <a:endParaRPr lang="en-US" altLang="ja-JP" sz="1400" b="1" i="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（燃料）</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CO</a:t>
            </a:r>
            <a:r>
              <a:rPr lang="en-US" altLang="ja-JP" sz="1400" b="1" baseline="-25000">
                <a:solidFill>
                  <a:schemeClr val="tx1"/>
                </a:solidFill>
                <a:latin typeface="Meiryo UI" panose="020B0604030504040204" pitchFamily="50" charset="-128"/>
                <a:ea typeface="Meiryo UI" panose="020B0604030504040204" pitchFamily="50" charset="-128"/>
              </a:rPr>
              <a:t>2</a:t>
            </a:r>
            <a:r>
              <a:rPr lang="ja-JP" altLang="en-US" sz="1400" b="1">
                <a:solidFill>
                  <a:schemeClr val="tx1"/>
                </a:solidFill>
                <a:latin typeface="Meiryo UI" panose="020B0604030504040204" pitchFamily="50" charset="-128"/>
                <a:ea typeface="Meiryo UI" panose="020B0604030504040204" pitchFamily="50" charset="-128"/>
              </a:rPr>
              <a:t>削減率・量）</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xxtCO</a:t>
            </a:r>
            <a:r>
              <a:rPr lang="en-US" altLang="ja-JP" sz="1400" baseline="-25000">
                <a:solidFill>
                  <a:schemeClr val="tx1"/>
                </a:solidFill>
                <a:latin typeface="Meiryo UI" panose="020B0604030504040204" pitchFamily="50" charset="-128"/>
                <a:ea typeface="Meiryo UI" panose="020B0604030504040204" pitchFamily="50" charset="-128"/>
              </a:rPr>
              <a:t>2</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年削減</a:t>
            </a:r>
            <a:br>
              <a:rPr lang="en-US" altLang="ja-JP" sz="1400">
                <a:solidFill>
                  <a:schemeClr val="tx1"/>
                </a:solidFill>
                <a:latin typeface="Meiryo UI" panose="020B0604030504040204" pitchFamily="50" charset="-128"/>
                <a:ea typeface="Meiryo UI" panose="020B0604030504040204" pitchFamily="50" charset="-128"/>
              </a:rPr>
            </a:b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年度比</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減）</a:t>
            </a:r>
            <a:endParaRPr lang="en-US" altLang="ja-JP" sz="140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（排出削減に向けた取組）</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Rectangle 43">
            <a:extLst>
              <a:ext uri="{FF2B5EF4-FFF2-40B4-BE49-F238E27FC236}">
                <a16:creationId xmlns:a16="http://schemas.microsoft.com/office/drawing/2014/main" id="{53F2F895-E970-2AC2-E6E9-B11F40FAA7DC}"/>
              </a:ext>
            </a:extLst>
          </p:cNvPr>
          <p:cNvSpPr/>
          <p:nvPr/>
        </p:nvSpPr>
        <p:spPr>
          <a:xfrm>
            <a:off x="6239438" y="1583848"/>
            <a:ext cx="5184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（導出過程）</a:t>
            </a:r>
            <a:endParaRPr lang="en-US" altLang="ja-JP" sz="1400" b="1" i="1">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46038" lvl="1">
              <a:buClr>
                <a:schemeClr val="tx2"/>
              </a:buClr>
              <a:buSzPct val="100000"/>
            </a:pPr>
            <a:r>
              <a:rPr lang="ja-JP" altLang="en-US" sz="1400" b="1" i="1">
                <a:solidFill>
                  <a:schemeClr val="tx1"/>
                </a:solidFill>
                <a:latin typeface="Meiryo UI" panose="020B0604030504040204" pitchFamily="50" charset="-128"/>
                <a:ea typeface="Meiryo UI" panose="020B0604030504040204" pitchFamily="50" charset="-128"/>
              </a:rPr>
              <a:t>（出典）</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55211EF9-E065-BD92-157A-6430625008F3}"/>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4F5EA1B1-EEF9-7498-549A-435EF53894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トランジション期の</a:t>
              </a:r>
              <a:r>
                <a:rPr kumimoji="1" lang="en-US" altLang="ja-JP" sz="1400" b="1">
                  <a:solidFill>
                    <a:schemeClr val="tx1"/>
                  </a:solidFill>
                  <a:latin typeface="Meiryo UI" panose="020B0604030504040204" pitchFamily="50" charset="-128"/>
                  <a:ea typeface="Meiryo UI" panose="020B0604030504040204" pitchFamily="50" charset="-128"/>
                </a:rPr>
                <a:t>CO</a:t>
              </a:r>
              <a:r>
                <a:rPr kumimoji="1" lang="en-US" altLang="ja-JP" sz="1400" b="1" baseline="-25000">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排出削減効果</a:t>
              </a:r>
            </a:p>
          </p:txBody>
        </p:sp>
        <p:cxnSp>
          <p:nvCxnSpPr>
            <p:cNvPr id="9" name="直線コネクタ 8">
              <a:extLst>
                <a:ext uri="{FF2B5EF4-FFF2-40B4-BE49-F238E27FC236}">
                  <a16:creationId xmlns:a16="http://schemas.microsoft.com/office/drawing/2014/main" id="{4C5FBECA-0D5D-B7E8-AAA3-A12122297A6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2C115DE4-2B71-9783-E223-B2A7699A0E61}"/>
              </a:ext>
            </a:extLst>
          </p:cNvPr>
          <p:cNvGrpSpPr/>
          <p:nvPr/>
        </p:nvGrpSpPr>
        <p:grpSpPr>
          <a:xfrm>
            <a:off x="6239438" y="1204814"/>
            <a:ext cx="5184000" cy="288000"/>
            <a:chOff x="156000" y="1879963"/>
            <a:chExt cx="5760000" cy="288000"/>
          </a:xfrm>
        </p:grpSpPr>
        <p:sp>
          <p:nvSpPr>
            <p:cNvPr id="11" name="正方形/長方形 10">
              <a:extLst>
                <a:ext uri="{FF2B5EF4-FFF2-40B4-BE49-F238E27FC236}">
                  <a16:creationId xmlns:a16="http://schemas.microsoft.com/office/drawing/2014/main" id="{2B733642-F0C2-B231-8EB7-22909FD7657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導出根拠</a:t>
              </a:r>
            </a:p>
          </p:txBody>
        </p:sp>
        <p:cxnSp>
          <p:nvCxnSpPr>
            <p:cNvPr id="12" name="直線コネクタ 11">
              <a:extLst>
                <a:ext uri="{FF2B5EF4-FFF2-40B4-BE49-F238E27FC236}">
                  <a16:creationId xmlns:a16="http://schemas.microsoft.com/office/drawing/2014/main" id="{ADA2FBCA-B4B8-B5B4-8291-85D008CB67E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3B0B5B6B-5A16-296E-C5E7-BA3F916085D5}"/>
              </a:ext>
            </a:extLst>
          </p:cNvPr>
          <p:cNvSpPr txBox="1"/>
          <p:nvPr/>
        </p:nvSpPr>
        <p:spPr>
          <a:xfrm>
            <a:off x="1759526" y="4528833"/>
            <a:ext cx="3608502" cy="700867"/>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371475" indent="-285750">
              <a:buFont typeface="Arial" panose="020B0604020202020204" pitchFamily="34" charset="0"/>
              <a:buChar char="•"/>
            </a:pPr>
            <a:r>
              <a:rPr lang="ja-JP" altLang="en-US" sz="1400">
                <a:solidFill>
                  <a:srgbClr val="2E3558"/>
                </a:solidFill>
                <a:latin typeface="+mn-ea"/>
              </a:rPr>
              <a:t>コンバインドサイクル発電を採用等</a:t>
            </a:r>
          </a:p>
        </p:txBody>
      </p:sp>
      <p:sp>
        <p:nvSpPr>
          <p:cNvPr id="16" name="TextBox 51">
            <a:extLst>
              <a:ext uri="{FF2B5EF4-FFF2-40B4-BE49-F238E27FC236}">
                <a16:creationId xmlns:a16="http://schemas.microsoft.com/office/drawing/2014/main" id="{878A382A-7FE5-45C3-F19A-78F79FF78AAB}"/>
              </a:ext>
            </a:extLst>
          </p:cNvPr>
          <p:cNvSpPr txBox="1"/>
          <p:nvPr/>
        </p:nvSpPr>
        <p:spPr>
          <a:xfrm>
            <a:off x="8363438" y="4934857"/>
            <a:ext cx="3060000" cy="80998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排出原単位の出典・データベース元等を記載ください</a:t>
            </a:r>
          </a:p>
        </p:txBody>
      </p:sp>
      <p:sp>
        <p:nvSpPr>
          <p:cNvPr id="3" name="TextBox 23">
            <a:extLst>
              <a:ext uri="{FF2B5EF4-FFF2-40B4-BE49-F238E27FC236}">
                <a16:creationId xmlns:a16="http://schemas.microsoft.com/office/drawing/2014/main" id="{2ABD909A-3F47-FA1C-4B6C-690EDD6CB302}"/>
              </a:ext>
            </a:extLst>
          </p:cNvPr>
          <p:cNvSpPr txBox="1"/>
          <p:nvPr/>
        </p:nvSpPr>
        <p:spPr>
          <a:xfrm>
            <a:off x="765598" y="6166370"/>
            <a:ext cx="10657840" cy="41190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a:t>※</a:t>
            </a:r>
            <a:r>
              <a:rPr lang="ja-JP" altLang="en-US" sz="1000"/>
              <a:t>　</a:t>
            </a:r>
            <a:r>
              <a:rPr lang="ja-JP" altLang="en-US" sz="1000">
                <a:solidFill>
                  <a:schemeClr val="tx1"/>
                </a:solidFill>
              </a:rPr>
              <a:t>補助事業期間においてトランジション期を経ずに</a:t>
            </a:r>
            <a:r>
              <a:rPr lang="en-US" altLang="ja-JP" sz="1000">
                <a:solidFill>
                  <a:schemeClr val="tx1"/>
                </a:solidFill>
              </a:rPr>
              <a:t>CN</a:t>
            </a:r>
            <a:r>
              <a:rPr lang="ja-JP" altLang="en-US" sz="1000">
                <a:solidFill>
                  <a:schemeClr val="tx1"/>
                </a:solidFill>
              </a:rPr>
              <a:t>移行期となる場合は、本ページを省略し、次ページのみの記載で良い。</a:t>
            </a:r>
            <a:endParaRPr lang="en-US" altLang="ja-JP" sz="1000">
              <a:solidFill>
                <a:schemeClr val="tx1"/>
              </a:solidFill>
            </a:endParaRPr>
          </a:p>
        </p:txBody>
      </p:sp>
      <p:sp>
        <p:nvSpPr>
          <p:cNvPr id="5" name="TextBox 51">
            <a:extLst>
              <a:ext uri="{FF2B5EF4-FFF2-40B4-BE49-F238E27FC236}">
                <a16:creationId xmlns:a16="http://schemas.microsoft.com/office/drawing/2014/main" id="{F2DA7C1F-0D08-6121-D135-E93B235BD042}"/>
              </a:ext>
            </a:extLst>
          </p:cNvPr>
          <p:cNvSpPr txBox="1"/>
          <p:nvPr/>
        </p:nvSpPr>
        <p:spPr>
          <a:xfrm>
            <a:off x="8363438" y="1666473"/>
            <a:ext cx="3060000" cy="216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エネルギー消費量やそれに対する排出原単位（排出量を示す係数）を基に、排出削減量を導出した計算式を記載ください</a:t>
            </a:r>
            <a:endParaRPr lang="en-US" altLang="ja-JP" sz="1600" dirty="0">
              <a:solidFill>
                <a:srgbClr val="2E3558"/>
              </a:solidFill>
              <a:latin typeface="+mn-ea"/>
            </a:endParaRPr>
          </a:p>
          <a:p>
            <a:pPr marL="85725" indent="3175"/>
            <a:r>
              <a:rPr lang="ja-JP" altLang="en-US" sz="1600" dirty="0">
                <a:solidFill>
                  <a:srgbClr val="2E3558"/>
                </a:solidFill>
                <a:latin typeface="+mn-ea"/>
              </a:rPr>
              <a:t>また、上記算出において用いた評価手法とその評価手法を選択した理由も記載ください</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a:t>
            </a:r>
            <a:r>
              <a:rPr kumimoji="1" lang="en-US" altLang="ja-JP" sz="2000" baseline="-25000"/>
              <a:t>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燃料転換による</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削減率は、</a:t>
            </a:r>
            <a:r>
              <a:rPr kumimoji="1" lang="en-US" altLang="ja-JP">
                <a:solidFill>
                  <a:schemeClr val="tx1"/>
                </a:solidFill>
              </a:rPr>
              <a:t>CN</a:t>
            </a:r>
            <a:r>
              <a:rPr kumimoji="1" lang="ja-JP" altLang="en-US">
                <a:solidFill>
                  <a:schemeClr val="tx1"/>
                </a:solidFill>
              </a:rPr>
              <a:t>移行期に</a:t>
            </a:r>
            <a:r>
              <a:rPr kumimoji="1" lang="en-US" altLang="ja-JP">
                <a:solidFill>
                  <a:schemeClr val="tx1"/>
                </a:solidFill>
              </a:rPr>
              <a:t>xx</a:t>
            </a:r>
            <a:r>
              <a:rPr kumimoji="1" lang="ja-JP" altLang="en-US">
                <a:solidFill>
                  <a:schemeClr val="tx1"/>
                </a:solidFill>
              </a:rPr>
              <a:t>％削減を見込む</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35" name="Rectangle 43">
            <a:extLst>
              <a:ext uri="{FF2B5EF4-FFF2-40B4-BE49-F238E27FC236}">
                <a16:creationId xmlns:a16="http://schemas.microsoft.com/office/drawing/2014/main" id="{B8EDFB08-89E6-B046-8AEF-6E2796128F77}"/>
              </a:ext>
            </a:extLst>
          </p:cNvPr>
          <p:cNvSpPr/>
          <p:nvPr/>
        </p:nvSpPr>
        <p:spPr>
          <a:xfrm>
            <a:off x="706894" y="1628300"/>
            <a:ext cx="5076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（対象年度）</a:t>
            </a:r>
            <a:endParaRPr lang="en-US" altLang="ja-JP" sz="1400" b="1" i="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（燃料）</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CO</a:t>
            </a:r>
            <a:r>
              <a:rPr lang="en-US" altLang="ja-JP" sz="1400" b="1" baseline="-25000">
                <a:solidFill>
                  <a:schemeClr val="tx1"/>
                </a:solidFill>
                <a:latin typeface="Meiryo UI" panose="020B0604030504040204" pitchFamily="50" charset="-128"/>
                <a:ea typeface="Meiryo UI" panose="020B0604030504040204" pitchFamily="50" charset="-128"/>
              </a:rPr>
              <a:t>2</a:t>
            </a:r>
            <a:r>
              <a:rPr lang="ja-JP" altLang="en-US" sz="1400" b="1">
                <a:solidFill>
                  <a:schemeClr val="tx1"/>
                </a:solidFill>
                <a:latin typeface="Meiryo UI" panose="020B0604030504040204" pitchFamily="50" charset="-128"/>
                <a:ea typeface="Meiryo UI" panose="020B0604030504040204" pitchFamily="50" charset="-128"/>
              </a:rPr>
              <a:t>削減率・量）</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xxtCO</a:t>
            </a:r>
            <a:r>
              <a:rPr lang="en-US" altLang="ja-JP" sz="1400" baseline="-25000">
                <a:solidFill>
                  <a:schemeClr val="tx1"/>
                </a:solidFill>
                <a:latin typeface="Meiryo UI" panose="020B0604030504040204" pitchFamily="50" charset="-128"/>
                <a:ea typeface="Meiryo UI" panose="020B0604030504040204" pitchFamily="50" charset="-128"/>
              </a:rPr>
              <a:t>2</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年削減</a:t>
            </a:r>
            <a:br>
              <a:rPr lang="en-US" altLang="ja-JP" sz="1400">
                <a:solidFill>
                  <a:schemeClr val="tx1"/>
                </a:solidFill>
                <a:latin typeface="Meiryo UI" panose="020B0604030504040204" pitchFamily="50" charset="-128"/>
                <a:ea typeface="Meiryo UI" panose="020B0604030504040204" pitchFamily="50" charset="-128"/>
              </a:rPr>
            </a:b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年度比</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減）</a:t>
            </a:r>
            <a:endParaRPr lang="en-US" altLang="ja-JP" sz="140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（排出削減に向けた取組）</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Rectangle 43">
            <a:extLst>
              <a:ext uri="{FF2B5EF4-FFF2-40B4-BE49-F238E27FC236}">
                <a16:creationId xmlns:a16="http://schemas.microsoft.com/office/drawing/2014/main" id="{53F2F895-E970-2AC2-E6E9-B11F40FAA7DC}"/>
              </a:ext>
            </a:extLst>
          </p:cNvPr>
          <p:cNvSpPr/>
          <p:nvPr/>
        </p:nvSpPr>
        <p:spPr>
          <a:xfrm>
            <a:off x="6239438" y="1583848"/>
            <a:ext cx="5184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（導出過程）</a:t>
            </a:r>
            <a:endParaRPr lang="en-US" altLang="ja-JP" sz="1400" b="1" i="1">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46038" lvl="1">
              <a:buClr>
                <a:schemeClr val="tx2"/>
              </a:buClr>
              <a:buSzPct val="100000"/>
            </a:pPr>
            <a:r>
              <a:rPr lang="ja-JP" altLang="en-US" sz="1400" b="1" i="1">
                <a:solidFill>
                  <a:schemeClr val="tx1"/>
                </a:solidFill>
                <a:latin typeface="Meiryo UI" panose="020B0604030504040204" pitchFamily="50" charset="-128"/>
                <a:ea typeface="Meiryo UI" panose="020B0604030504040204" pitchFamily="50" charset="-128"/>
              </a:rPr>
              <a:t>（出典）</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55211EF9-E065-BD92-157A-6430625008F3}"/>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4F5EA1B1-EEF9-7498-549A-435EF53894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b="1" i="1">
                  <a:solidFill>
                    <a:schemeClr val="tx1"/>
                  </a:solidFill>
                  <a:latin typeface="Meiryo UI" panose="020B0604030504040204" pitchFamily="50" charset="-128"/>
                  <a:ea typeface="Meiryo UI" panose="020B0604030504040204" pitchFamily="50" charset="-128"/>
                </a:rPr>
                <a:t>CN</a:t>
              </a:r>
              <a:r>
                <a:rPr lang="ja-JP" altLang="en-US" sz="1400" b="1" i="1">
                  <a:solidFill>
                    <a:schemeClr val="tx1"/>
                  </a:solidFill>
                  <a:latin typeface="Meiryo UI" panose="020B0604030504040204" pitchFamily="50" charset="-128"/>
                  <a:ea typeface="Meiryo UI" panose="020B0604030504040204" pitchFamily="50" charset="-128"/>
                </a:rPr>
                <a:t>移行期の</a:t>
              </a:r>
              <a:r>
                <a:rPr kumimoji="1" lang="en-US" altLang="ja-JP" sz="1400" b="1">
                  <a:solidFill>
                    <a:schemeClr val="tx1"/>
                  </a:solidFill>
                  <a:latin typeface="Meiryo UI" panose="020B0604030504040204" pitchFamily="50" charset="-128"/>
                  <a:ea typeface="Meiryo UI" panose="020B0604030504040204" pitchFamily="50" charset="-128"/>
                </a:rPr>
                <a:t>CO</a:t>
              </a:r>
              <a:r>
                <a:rPr kumimoji="1" lang="en-US" altLang="ja-JP" sz="1400" b="1" baseline="-25000">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排出削減効果</a:t>
              </a:r>
            </a:p>
          </p:txBody>
        </p:sp>
        <p:cxnSp>
          <p:nvCxnSpPr>
            <p:cNvPr id="9" name="直線コネクタ 8">
              <a:extLst>
                <a:ext uri="{FF2B5EF4-FFF2-40B4-BE49-F238E27FC236}">
                  <a16:creationId xmlns:a16="http://schemas.microsoft.com/office/drawing/2014/main" id="{4C5FBECA-0D5D-B7E8-AAA3-A12122297A6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2C115DE4-2B71-9783-E223-B2A7699A0E61}"/>
              </a:ext>
            </a:extLst>
          </p:cNvPr>
          <p:cNvGrpSpPr/>
          <p:nvPr/>
        </p:nvGrpSpPr>
        <p:grpSpPr>
          <a:xfrm>
            <a:off x="6239438" y="1204814"/>
            <a:ext cx="5184000" cy="288000"/>
            <a:chOff x="156000" y="1879963"/>
            <a:chExt cx="5760000" cy="288000"/>
          </a:xfrm>
        </p:grpSpPr>
        <p:sp>
          <p:nvSpPr>
            <p:cNvPr id="11" name="正方形/長方形 10">
              <a:extLst>
                <a:ext uri="{FF2B5EF4-FFF2-40B4-BE49-F238E27FC236}">
                  <a16:creationId xmlns:a16="http://schemas.microsoft.com/office/drawing/2014/main" id="{2B733642-F0C2-B231-8EB7-22909FD7657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導出根拠</a:t>
              </a:r>
            </a:p>
          </p:txBody>
        </p:sp>
        <p:cxnSp>
          <p:nvCxnSpPr>
            <p:cNvPr id="12" name="直線コネクタ 11">
              <a:extLst>
                <a:ext uri="{FF2B5EF4-FFF2-40B4-BE49-F238E27FC236}">
                  <a16:creationId xmlns:a16="http://schemas.microsoft.com/office/drawing/2014/main" id="{ADA2FBCA-B4B8-B5B4-8291-85D008CB67E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extBox 51">
            <a:extLst>
              <a:ext uri="{FF2B5EF4-FFF2-40B4-BE49-F238E27FC236}">
                <a16:creationId xmlns:a16="http://schemas.microsoft.com/office/drawing/2014/main" id="{ACE47CD3-34CE-D369-9592-7CD5F9B65A23}"/>
              </a:ext>
            </a:extLst>
          </p:cNvPr>
          <p:cNvSpPr txBox="1"/>
          <p:nvPr/>
        </p:nvSpPr>
        <p:spPr>
          <a:xfrm>
            <a:off x="8363438" y="1666473"/>
            <a:ext cx="3060000" cy="216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エネルギー消費量やそれに対する排出原単位（排出量を示す係数）を基に、排出削減量を導出した計算式を記載ください</a:t>
            </a:r>
            <a:endParaRPr lang="en-US" altLang="ja-JP" sz="1600" dirty="0">
              <a:solidFill>
                <a:srgbClr val="2E3558"/>
              </a:solidFill>
              <a:latin typeface="+mn-ea"/>
            </a:endParaRPr>
          </a:p>
          <a:p>
            <a:pPr marL="85725" indent="3175"/>
            <a:r>
              <a:rPr lang="ja-JP" altLang="en-US" sz="1600" dirty="0">
                <a:solidFill>
                  <a:srgbClr val="2E3558"/>
                </a:solidFill>
                <a:latin typeface="+mn-ea"/>
              </a:rPr>
              <a:t>また、上記算出において用いた評価手法とその評価手法を選択した理由も記載ください</a:t>
            </a:r>
          </a:p>
        </p:txBody>
      </p:sp>
      <p:sp>
        <p:nvSpPr>
          <p:cNvPr id="16" name="TextBox 51">
            <a:extLst>
              <a:ext uri="{FF2B5EF4-FFF2-40B4-BE49-F238E27FC236}">
                <a16:creationId xmlns:a16="http://schemas.microsoft.com/office/drawing/2014/main" id="{878A382A-7FE5-45C3-F19A-78F79FF78AAB}"/>
              </a:ext>
            </a:extLst>
          </p:cNvPr>
          <p:cNvSpPr txBox="1"/>
          <p:nvPr/>
        </p:nvSpPr>
        <p:spPr>
          <a:xfrm>
            <a:off x="8363438" y="4934857"/>
            <a:ext cx="3060000" cy="80998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排出原単位の出典・データベース元等を記載ください</a:t>
            </a:r>
          </a:p>
        </p:txBody>
      </p:sp>
      <p:sp>
        <p:nvSpPr>
          <p:cNvPr id="3" name="TextBox 51">
            <a:extLst>
              <a:ext uri="{FF2B5EF4-FFF2-40B4-BE49-F238E27FC236}">
                <a16:creationId xmlns:a16="http://schemas.microsoft.com/office/drawing/2014/main" id="{3CEDE81E-ACCB-98C8-D705-BC761144C853}"/>
              </a:ext>
            </a:extLst>
          </p:cNvPr>
          <p:cNvSpPr txBox="1"/>
          <p:nvPr/>
        </p:nvSpPr>
        <p:spPr>
          <a:xfrm>
            <a:off x="1759526" y="4528833"/>
            <a:ext cx="3608502" cy="700867"/>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371475" indent="-285750">
              <a:buFont typeface="Arial" panose="020B0604020202020204" pitchFamily="34" charset="0"/>
              <a:buChar char="•"/>
            </a:pPr>
            <a:r>
              <a:rPr lang="ja-JP" altLang="en-US" sz="1400">
                <a:solidFill>
                  <a:srgbClr val="2E3558"/>
                </a:solidFill>
                <a:latin typeface="+mn-ea"/>
              </a:rPr>
              <a:t>コンバインドサイクル発電を採用等</a:t>
            </a:r>
          </a:p>
        </p:txBody>
      </p:sp>
    </p:spTree>
    <p:extLst>
      <p:ext uri="{BB962C8B-B14F-4D97-AF65-F5344CB8AC3E}">
        <p14:creationId xmlns:p14="http://schemas.microsoft.com/office/powerpoint/2010/main" val="4213550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6" name="吹き出し: 四角形 48">
            <a:extLst>
              <a:ext uri="{FF2B5EF4-FFF2-40B4-BE49-F238E27FC236}">
                <a16:creationId xmlns:a16="http://schemas.microsoft.com/office/drawing/2014/main" id="{D0FD7A2A-D5D5-4F36-2046-5B83FC387B4E}"/>
              </a:ext>
            </a:extLst>
          </p:cNvPr>
          <p:cNvSpPr/>
          <p:nvPr/>
        </p:nvSpPr>
        <p:spPr>
          <a:xfrm flipH="1">
            <a:off x="8757500" y="172646"/>
            <a:ext cx="3066637" cy="754144"/>
          </a:xfrm>
          <a:prstGeom prst="wedgeRectCallout">
            <a:avLst>
              <a:gd name="adj1" fmla="val 49946"/>
              <a:gd name="adj2" fmla="val -20"/>
            </a:avLst>
          </a:prstGeom>
          <a:solidFill>
            <a:schemeClr val="bg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基準</a:t>
            </a:r>
            <a:endParaRPr kumimoji="1" lang="en-US" sz="1200" b="1">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7" y="3038259"/>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ysClr val="windowText" lastClr="000000"/>
                </a:solidFill>
                <a:latin typeface="Meiryo UI" panose="020B0604030504040204" pitchFamily="50" charset="-128"/>
                <a:ea typeface="Meiryo UI" panose="020B0604030504040204" pitchFamily="50" charset="-128"/>
              </a:rPr>
              <a:t>自社の投資</a:t>
            </a:r>
            <a:endParaRPr kumimoji="1" lang="en-US" altLang="ja-JP" sz="1400">
              <a:solidFill>
                <a:sysClr val="windowText" lastClr="000000"/>
              </a:solidFill>
              <a:latin typeface="Meiryo UI" panose="020B0604030504040204" pitchFamily="50" charset="-128"/>
              <a:ea typeface="Meiryo UI" panose="020B0604030504040204" pitchFamily="50" charset="-128"/>
            </a:endParaRPr>
          </a:p>
          <a:p>
            <a:r>
              <a:rPr kumimoji="1" lang="ja-JP" altLang="en-US" sz="1400">
                <a:solidFill>
                  <a:sysClr val="windowText" lastClr="000000"/>
                </a:solidFill>
                <a:latin typeface="Meiryo UI" panose="020B0604030504040204" pitchFamily="50" charset="-128"/>
                <a:ea typeface="Meiryo UI" panose="020B0604030504040204" pitchFamily="50" charset="-128"/>
              </a:rPr>
              <a:t>判断基準</a:t>
            </a:r>
            <a:endParaRPr kumimoji="1" lang="en-US" altLang="ja-JP" sz="1400">
              <a:solidFill>
                <a:sysClr val="windowText" lastClr="000000"/>
              </a:solidFill>
              <a:latin typeface="Meiryo UI" panose="020B0604030504040204" pitchFamily="50" charset="-128"/>
              <a:ea typeface="Meiryo UI" panose="020B0604030504040204" pitchFamily="50" charset="-128"/>
            </a:endParaRPr>
          </a:p>
          <a:p>
            <a:r>
              <a:rPr kumimoji="1" lang="ja-JP" altLang="en-US" sz="1400">
                <a:solidFill>
                  <a:sysClr val="windowText" lastClr="000000"/>
                </a:solidFill>
                <a:latin typeface="Meiryo UI" panose="020B0604030504040204" pitchFamily="50" charset="-128"/>
                <a:ea typeface="Meiryo UI" panose="020B0604030504040204" pitchFamily="50" charset="-128"/>
              </a:rPr>
              <a:t>（ある場合のみ）</a:t>
            </a:r>
            <a:endParaRPr kumimoji="1" lang="en-US" sz="1050">
              <a:solidFill>
                <a:sysClr val="windowText" lastClr="000000"/>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7" y="1891472"/>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ysClr val="windowText" lastClr="000000"/>
                </a:solidFill>
                <a:latin typeface="Meiryo UI" panose="020B0604030504040204" pitchFamily="50" charset="-128"/>
                <a:ea typeface="Meiryo UI" panose="020B0604030504040204" pitchFamily="50" charset="-128"/>
              </a:rPr>
              <a:t>発電コストなど</a:t>
            </a:r>
            <a:endParaRPr kumimoji="1" lang="en-US" altLang="ja-JP" sz="1400" baseline="30000">
              <a:solidFill>
                <a:sysClr val="windowText" lastClr="000000"/>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a:t>
            </a:r>
            <a:r>
              <a:rPr kumimoji="1" lang="en-US" altLang="ja-JP">
                <a:solidFill>
                  <a:schemeClr val="tx1"/>
                </a:solidFill>
              </a:rPr>
              <a:t>xx</a:t>
            </a:r>
            <a:r>
              <a:rPr kumimoji="1" lang="ja-JP" altLang="en-US">
                <a:solidFill>
                  <a:schemeClr val="tx1"/>
                </a:solidFill>
              </a:rPr>
              <a:t>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補助がない場合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sz="1400">
                <a:solidFill>
                  <a:schemeClr val="tx1"/>
                </a:solidFill>
                <a:latin typeface="Meiryo UI" panose="020B0604030504040204" pitchFamily="50" charset="-128"/>
                <a:ea typeface="Meiryo UI" panose="020B0604030504040204" pitchFamily="50" charset="-128"/>
              </a:rPr>
              <a:t>XX</a:t>
            </a: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補助がある場合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自社の基準値</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1898662"/>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1833495"/>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578059"/>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当該基準の考え方・導出過程（計算式により、定量的に記載すること）</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1894564"/>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038259"/>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204814"/>
            <a:ext cx="5184000"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6" name="TextBox 51">
            <a:extLst>
              <a:ext uri="{FF2B5EF4-FFF2-40B4-BE49-F238E27FC236}">
                <a16:creationId xmlns:a16="http://schemas.microsoft.com/office/drawing/2014/main" id="{B51E98E5-73F4-5074-631A-75FB761DD8C3}"/>
              </a:ext>
            </a:extLst>
          </p:cNvPr>
          <p:cNvSpPr txBox="1"/>
          <p:nvPr/>
        </p:nvSpPr>
        <p:spPr>
          <a:xfrm>
            <a:off x="314896" y="4233350"/>
            <a:ext cx="5580000" cy="23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n-ea"/>
              </a:rPr>
              <a:t>補助対象となる燃料転換に係る設備投資計画（</a:t>
            </a:r>
            <a:r>
              <a:rPr lang="en-US" altLang="ja-JP" sz="1400" dirty="0">
                <a:solidFill>
                  <a:srgbClr val="2E3558"/>
                </a:solidFill>
                <a:latin typeface="+mn-ea"/>
              </a:rPr>
              <a:t>CN</a:t>
            </a:r>
            <a:r>
              <a:rPr lang="ja-JP" altLang="en-US" sz="1400" dirty="0">
                <a:solidFill>
                  <a:srgbClr val="2E3558"/>
                </a:solidFill>
                <a:latin typeface="+mn-ea"/>
              </a:rPr>
              <a:t>移行期含む）が、補助を前提としない場合には、発電コストなどが投資判断に至る水準には達しないが、補助対象となることで発電コストなどが投資判断に至る水準に達する計画であるなど、民間企業のみでは経済性の確保が困難な計画となっていることを示してください（右下の「審査基準のイメージ」を参照）</a:t>
            </a:r>
          </a:p>
          <a:p>
            <a:pPr marL="371475" indent="-285750">
              <a:buFont typeface="Arial" panose="020B0604020202020204" pitchFamily="34" charset="0"/>
              <a:buChar char="•"/>
            </a:pPr>
            <a:r>
              <a:rPr lang="ja-JP" altLang="en-US" sz="1400" dirty="0">
                <a:solidFill>
                  <a:srgbClr val="2E3558"/>
                </a:solidFill>
                <a:latin typeface="+mn-ea"/>
              </a:rPr>
              <a:t>自社の投資判断において重視している基準があれば、その基準の補助がない場合／ある場合の数値を記載ください</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b="1" dirty="0">
                <a:solidFill>
                  <a:srgbClr val="C00000"/>
                </a:solidFill>
                <a:latin typeface="+mn-ea"/>
              </a:rPr>
              <a:t>なお、構造転換で申請される場合は、構造転換が有りの場合と無しの場合の</a:t>
            </a:r>
            <a:r>
              <a:rPr lang="en-US" altLang="ja-JP" sz="1400" b="1" dirty="0">
                <a:solidFill>
                  <a:srgbClr val="C00000"/>
                </a:solidFill>
                <a:latin typeface="+mn-ea"/>
              </a:rPr>
              <a:t>2</a:t>
            </a:r>
            <a:r>
              <a:rPr lang="ja-JP" altLang="en-US" sz="1400" b="1" dirty="0">
                <a:solidFill>
                  <a:srgbClr val="C00000"/>
                </a:solidFill>
                <a:latin typeface="+mn-ea"/>
              </a:rPr>
              <a:t>つのパターンで本スライドを作成ください（</a:t>
            </a:r>
            <a:r>
              <a:rPr lang="en-US" altLang="ja-JP" sz="1400" b="1" dirty="0">
                <a:solidFill>
                  <a:srgbClr val="C00000"/>
                </a:solidFill>
                <a:latin typeface="+mn-ea"/>
              </a:rPr>
              <a:t>24/10/8</a:t>
            </a:r>
            <a:r>
              <a:rPr lang="ja-JP" altLang="en-US" sz="1400" b="1" dirty="0">
                <a:solidFill>
                  <a:srgbClr val="C00000"/>
                </a:solidFill>
                <a:latin typeface="+mn-ea"/>
              </a:rPr>
              <a:t>追記）</a:t>
            </a:r>
            <a:endParaRPr lang="en-US" altLang="ja-JP" sz="1400" b="1" dirty="0">
              <a:solidFill>
                <a:srgbClr val="C00000"/>
              </a:solidFill>
              <a:latin typeface="+mn-ea"/>
            </a:endParaRPr>
          </a:p>
        </p:txBody>
      </p:sp>
      <p:sp>
        <p:nvSpPr>
          <p:cNvPr id="58" name="正方形/長方形 57">
            <a:extLst>
              <a:ext uri="{FF2B5EF4-FFF2-40B4-BE49-F238E27FC236}">
                <a16:creationId xmlns:a16="http://schemas.microsoft.com/office/drawing/2014/main" id="{5D034FD5-2686-FEBD-1F5C-17114EBC3DAD}"/>
              </a:ext>
            </a:extLst>
          </p:cNvPr>
          <p:cNvSpPr/>
          <p:nvPr/>
        </p:nvSpPr>
        <p:spPr>
          <a:xfrm>
            <a:off x="6096000" y="3276603"/>
            <a:ext cx="4787764" cy="349563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審査基</a:t>
            </a:r>
            <a:r>
              <a:rPr kumimoji="1" lang="ja-JP" altLang="en-US" sz="1100" strike="sngStrike" dirty="0">
                <a:solidFill>
                  <a:schemeClr val="tx1"/>
                </a:solidFill>
                <a:latin typeface="Meiryo UI" panose="020B0604030504040204" pitchFamily="50" charset="-128"/>
                <a:ea typeface="Meiryo UI" panose="020B0604030504040204" pitchFamily="50" charset="-128"/>
              </a:rPr>
              <a:t>準</a:t>
            </a:r>
            <a:r>
              <a:rPr kumimoji="1" lang="ja-JP" altLang="en-US" sz="1100" dirty="0">
                <a:solidFill>
                  <a:schemeClr val="tx1"/>
                </a:solidFill>
                <a:latin typeface="Meiryo UI" panose="020B0604030504040204" pitchFamily="50" charset="-128"/>
                <a:ea typeface="Meiryo UI" panose="020B0604030504040204" pitchFamily="50" charset="-128"/>
              </a:rPr>
              <a:t>のイメージ</a:t>
            </a:r>
            <a:endParaRPr kumimoji="1" lang="en-US" altLang="ja-JP" sz="1400" dirty="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050" dirty="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050" dirty="0">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900" dirty="0">
                <a:solidFill>
                  <a:schemeClr val="tx1"/>
                </a:solidFill>
                <a:latin typeface="Meiryo UI" panose="020B0604030504040204" pitchFamily="50" charset="-128"/>
                <a:ea typeface="Meiryo UI" panose="020B0604030504040204" pitchFamily="50" charset="-128"/>
              </a:rPr>
              <a:t>　　　　　　　凡例：</a:t>
            </a:r>
            <a:r>
              <a:rPr kumimoji="1" lang="ja-JP" altLang="en-US" sz="900" dirty="0">
                <a:solidFill>
                  <a:sysClr val="windowText" lastClr="000000"/>
                </a:solidFill>
                <a:latin typeface="Meiryo UI" panose="020B0604030504040204" pitchFamily="50" charset="-128"/>
                <a:ea typeface="Meiryo UI" panose="020B0604030504040204" pitchFamily="50" charset="-128"/>
              </a:rPr>
              <a:t>〇基準値に達する　　</a:t>
            </a:r>
            <a:endParaRPr kumimoji="1" lang="en-US" altLang="ja-JP" sz="900" dirty="0">
              <a:solidFill>
                <a:sysClr val="windowText" lastClr="000000"/>
              </a:solidFill>
              <a:latin typeface="Meiryo UI" panose="020B0604030504040204" pitchFamily="50" charset="-128"/>
              <a:ea typeface="Meiryo UI" panose="020B0604030504040204" pitchFamily="50" charset="-128"/>
            </a:endParaRPr>
          </a:p>
          <a:p>
            <a:pPr>
              <a:spcBef>
                <a:spcPts val="600"/>
              </a:spcBef>
            </a:pPr>
            <a:r>
              <a:rPr kumimoji="1" lang="ja-JP" altLang="en-US" sz="900" dirty="0">
                <a:solidFill>
                  <a:sysClr val="windowText" lastClr="000000"/>
                </a:solidFill>
                <a:latin typeface="Meiryo UI" panose="020B0604030504040204" pitchFamily="50" charset="-128"/>
                <a:ea typeface="Meiryo UI" panose="020B0604030504040204" pitchFamily="50" charset="-128"/>
              </a:rPr>
              <a:t>　　　　　　　　　　　  ✕基準値に達しない</a:t>
            </a:r>
            <a:endParaRPr kumimoji="1" lang="en-US" altLang="ja-JP" sz="1050" dirty="0">
              <a:solidFill>
                <a:sysClr val="windowText" lastClr="000000"/>
              </a:solidFill>
              <a:latin typeface="Meiryo UI" panose="020B0604030504040204" pitchFamily="50" charset="-128"/>
              <a:ea typeface="Meiryo UI" panose="020B0604030504040204" pitchFamily="50" charset="-128"/>
            </a:endParaRPr>
          </a:p>
          <a:p>
            <a:pPr>
              <a:spcBef>
                <a:spcPts val="600"/>
              </a:spcBef>
            </a:pPr>
            <a:endParaRPr kumimoji="1" lang="en-US" sz="1050" dirty="0">
              <a:solidFill>
                <a:schemeClr val="tx1"/>
              </a:solidFill>
              <a:latin typeface="Meiryo UI" panose="020B0604030504040204" pitchFamily="50" charset="-128"/>
              <a:ea typeface="Meiryo UI" panose="020B0604030504040204" pitchFamily="50" charset="-128"/>
            </a:endParaRPr>
          </a:p>
        </p:txBody>
      </p:sp>
      <p:graphicFrame>
        <p:nvGraphicFramePr>
          <p:cNvPr id="59" name="表 25">
            <a:extLst>
              <a:ext uri="{FF2B5EF4-FFF2-40B4-BE49-F238E27FC236}">
                <a16:creationId xmlns:a16="http://schemas.microsoft.com/office/drawing/2014/main" id="{257151FD-224E-85F9-7518-56156A0C5454}"/>
              </a:ext>
            </a:extLst>
          </p:cNvPr>
          <p:cNvGraphicFramePr>
            <a:graphicFrameLocks noGrp="1"/>
          </p:cNvGraphicFramePr>
          <p:nvPr>
            <p:extLst>
              <p:ext uri="{D42A27DB-BD31-4B8C-83A1-F6EECF244321}">
                <p14:modId xmlns:p14="http://schemas.microsoft.com/office/powerpoint/2010/main" val="3072784379"/>
              </p:ext>
            </p:extLst>
          </p:nvPr>
        </p:nvGraphicFramePr>
        <p:xfrm>
          <a:off x="6215763" y="4233352"/>
          <a:ext cx="3312000" cy="24533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1541622440"/>
                    </a:ext>
                  </a:extLst>
                </a:gridCol>
                <a:gridCol w="720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720000">
                  <a:extLst>
                    <a:ext uri="{9D8B030D-6E8A-4147-A177-3AD203B41FA5}">
                      <a16:colId xmlns:a16="http://schemas.microsoft.com/office/drawing/2014/main" val="3555249619"/>
                    </a:ext>
                  </a:extLst>
                </a:gridCol>
                <a:gridCol w="720000">
                  <a:extLst>
                    <a:ext uri="{9D8B030D-6E8A-4147-A177-3AD203B41FA5}">
                      <a16:colId xmlns:a16="http://schemas.microsoft.com/office/drawing/2014/main" val="1863338362"/>
                    </a:ext>
                  </a:extLst>
                </a:gridCol>
              </a:tblGrid>
              <a:tr h="223492">
                <a:tc gridSpan="2">
                  <a:txBody>
                    <a:bodyPr/>
                    <a:lstStyle/>
                    <a:p>
                      <a:pPr algn="ctr"/>
                      <a:r>
                        <a:rPr lang="ja-JP" altLang="en-US" sz="1100">
                          <a:latin typeface="Meiryo UI" panose="020B0604030504040204" pitchFamily="50" charset="-128"/>
                          <a:ea typeface="Meiryo UI" panose="020B0604030504040204" pitchFamily="50" charset="-128"/>
                        </a:rPr>
                        <a:t>補助がない場合</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100">
                          <a:solidFill>
                            <a:schemeClr val="bg1"/>
                          </a:solidFill>
                          <a:latin typeface="Meiryo UI" panose="020B0604030504040204" pitchFamily="50" charset="-128"/>
                          <a:ea typeface="Meiryo UI" panose="020B0604030504040204" pitchFamily="50" charset="-128"/>
                        </a:rPr>
                        <a:t>補助がある場合</a:t>
                      </a:r>
                      <a:endParaRPr lang="en-US" sz="11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536180">
                <a:tc>
                  <a:txBody>
                    <a:bodyPr/>
                    <a:lstStyle/>
                    <a:p>
                      <a:pPr algn="ctr"/>
                      <a:r>
                        <a:rPr lang="ja-JP" altLang="en-US" sz="1100" dirty="0">
                          <a:solidFill>
                            <a:schemeClr val="tx1"/>
                          </a:solidFill>
                          <a:latin typeface="Meiryo UI" panose="020B0604030504040204" pitchFamily="50" charset="-128"/>
                          <a:ea typeface="Meiryo UI" panose="020B0604030504040204" pitchFamily="50" charset="-128"/>
                        </a:rPr>
                        <a:t>発電</a:t>
                      </a:r>
                      <a:endParaRPr lang="en-US" altLang="ja-JP" sz="1100" dirty="0">
                        <a:solidFill>
                          <a:schemeClr val="tx1"/>
                        </a:solidFill>
                        <a:latin typeface="Meiryo UI" panose="020B0604030504040204" pitchFamily="50" charset="-128"/>
                        <a:ea typeface="Meiryo UI" panose="020B0604030504040204" pitchFamily="50" charset="-128"/>
                      </a:endParaRPr>
                    </a:p>
                    <a:p>
                      <a:pPr algn="ctr"/>
                      <a:r>
                        <a:rPr lang="ja-JP" altLang="en-US" sz="1100" dirty="0">
                          <a:solidFill>
                            <a:schemeClr val="tx1"/>
                          </a:solidFill>
                          <a:latin typeface="Meiryo UI" panose="020B0604030504040204" pitchFamily="50" charset="-128"/>
                          <a:ea typeface="Meiryo UI" panose="020B0604030504040204" pitchFamily="50" charset="-128"/>
                        </a:rPr>
                        <a:t>コスト</a:t>
                      </a: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solidFill>
                            <a:schemeClr val="tx1"/>
                          </a:solidFill>
                          <a:latin typeface="Meiryo UI" panose="020B0604030504040204" pitchFamily="50" charset="-128"/>
                          <a:ea typeface="Meiryo UI" panose="020B0604030504040204" pitchFamily="50" charset="-128"/>
                        </a:rPr>
                        <a:t>自社投資判断基準</a:t>
                      </a:r>
                      <a:endParaRPr lang="en-US" sz="1100" dirty="0">
                        <a:solidFill>
                          <a:schemeClr val="tx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100" dirty="0">
                          <a:solidFill>
                            <a:schemeClr val="tx1"/>
                          </a:solidFill>
                          <a:latin typeface="Meiryo UI" panose="020B0604030504040204" pitchFamily="50" charset="-128"/>
                          <a:ea typeface="Meiryo UI" panose="020B0604030504040204" pitchFamily="50" charset="-128"/>
                        </a:rPr>
                        <a:t>発電</a:t>
                      </a:r>
                      <a:endParaRPr lang="en-US" altLang="ja-JP" sz="1100" dirty="0">
                        <a:solidFill>
                          <a:schemeClr val="tx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コスト</a:t>
                      </a:r>
                      <a:endParaRPr lang="en-US" sz="1100" dirty="0">
                        <a:solidFill>
                          <a:schemeClr val="tx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solidFill>
                            <a:schemeClr val="tx1"/>
                          </a:solidFill>
                          <a:latin typeface="Meiryo UI" panose="020B0604030504040204" pitchFamily="50" charset="-128"/>
                          <a:ea typeface="Meiryo UI" panose="020B0604030504040204" pitchFamily="50" charset="-128"/>
                        </a:rPr>
                        <a:t>自社投資判断基準</a:t>
                      </a:r>
                      <a:endParaRPr lang="en-US" altLang="ja-JP" sz="1100" dirty="0">
                        <a:solidFill>
                          <a:schemeClr val="tx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223492">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223492">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223492">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223492">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223492">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3"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223492">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58754703"/>
                  </a:ext>
                </a:extLst>
              </a:tr>
              <a:tr h="223492">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60" name="直線矢印コネクタ 59">
            <a:extLst>
              <a:ext uri="{FF2B5EF4-FFF2-40B4-BE49-F238E27FC236}">
                <a16:creationId xmlns:a16="http://schemas.microsoft.com/office/drawing/2014/main" id="{BC09C2AE-D014-547A-B8CE-7EFA728C459B}"/>
              </a:ext>
            </a:extLst>
          </p:cNvPr>
          <p:cNvCxnSpPr>
            <a:cxnSpLocks/>
            <a:stCxn id="61" idx="3"/>
            <a:endCxn id="64" idx="1"/>
          </p:cNvCxnSpPr>
          <p:nvPr/>
        </p:nvCxnSpPr>
        <p:spPr>
          <a:xfrm>
            <a:off x="7657280" y="5472912"/>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1" name="正方形/長方形 60">
            <a:extLst>
              <a:ext uri="{FF2B5EF4-FFF2-40B4-BE49-F238E27FC236}">
                <a16:creationId xmlns:a16="http://schemas.microsoft.com/office/drawing/2014/main" id="{369A1B14-247B-B20F-159E-88397E062E31}"/>
              </a:ext>
            </a:extLst>
          </p:cNvPr>
          <p:cNvSpPr/>
          <p:nvPr/>
        </p:nvSpPr>
        <p:spPr>
          <a:xfrm>
            <a:off x="7345669" y="5112912"/>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E98BEBBE-F712-C424-3533-28AE75EEECE1}"/>
              </a:ext>
            </a:extLst>
          </p:cNvPr>
          <p:cNvSpPr/>
          <p:nvPr/>
        </p:nvSpPr>
        <p:spPr>
          <a:xfrm>
            <a:off x="8096601" y="5112912"/>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1D89029A-1F83-4CEC-D1B8-244C2D713615}"/>
              </a:ext>
            </a:extLst>
          </p:cNvPr>
          <p:cNvSpPr/>
          <p:nvPr/>
        </p:nvSpPr>
        <p:spPr>
          <a:xfrm>
            <a:off x="8096601" y="5837469"/>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66" name="直線矢印コネクタ 31">
            <a:extLst>
              <a:ext uri="{FF2B5EF4-FFF2-40B4-BE49-F238E27FC236}">
                <a16:creationId xmlns:a16="http://schemas.microsoft.com/office/drawing/2014/main" id="{B5BEA5E0-22B5-4F2C-4467-168AB2766DA3}"/>
              </a:ext>
            </a:extLst>
          </p:cNvPr>
          <p:cNvCxnSpPr>
            <a:cxnSpLocks/>
            <a:stCxn id="61" idx="3"/>
            <a:endCxn id="65" idx="1"/>
          </p:cNvCxnSpPr>
          <p:nvPr/>
        </p:nvCxnSpPr>
        <p:spPr>
          <a:xfrm>
            <a:off x="7657280" y="5472912"/>
            <a:ext cx="439321" cy="724557"/>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0E81816D-B4D9-1691-595A-F621AAF99065}"/>
              </a:ext>
            </a:extLst>
          </p:cNvPr>
          <p:cNvCxnSpPr>
            <a:cxnSpLocks/>
            <a:stCxn id="68" idx="3"/>
          </p:cNvCxnSpPr>
          <p:nvPr/>
        </p:nvCxnSpPr>
        <p:spPr>
          <a:xfrm>
            <a:off x="7657280" y="5004024"/>
            <a:ext cx="227269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85A4C7CC-6B6F-C9D8-64D7-5600ADE29C96}"/>
              </a:ext>
            </a:extLst>
          </p:cNvPr>
          <p:cNvSpPr/>
          <p:nvPr/>
        </p:nvSpPr>
        <p:spPr>
          <a:xfrm>
            <a:off x="7345669" y="4889317"/>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3F2B130F-7842-286B-FF77-F641D25C61EA}"/>
              </a:ext>
            </a:extLst>
          </p:cNvPr>
          <p:cNvSpPr/>
          <p:nvPr/>
        </p:nvSpPr>
        <p:spPr>
          <a:xfrm>
            <a:off x="9929971" y="488931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70" name="直線矢印コネクタ 69">
            <a:extLst>
              <a:ext uri="{FF2B5EF4-FFF2-40B4-BE49-F238E27FC236}">
                <a16:creationId xmlns:a16="http://schemas.microsoft.com/office/drawing/2014/main" id="{50AADD91-A5CE-B9DC-FC83-29B4D6EB27C7}"/>
              </a:ext>
            </a:extLst>
          </p:cNvPr>
          <p:cNvCxnSpPr>
            <a:cxnSpLocks/>
            <a:stCxn id="64" idx="3"/>
          </p:cNvCxnSpPr>
          <p:nvPr/>
        </p:nvCxnSpPr>
        <p:spPr>
          <a:xfrm>
            <a:off x="9527763" y="5472912"/>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正方形/長方形 70">
            <a:extLst>
              <a:ext uri="{FF2B5EF4-FFF2-40B4-BE49-F238E27FC236}">
                <a16:creationId xmlns:a16="http://schemas.microsoft.com/office/drawing/2014/main" id="{C8741851-39D6-16AD-BFCB-A5C32F7DADB5}"/>
              </a:ext>
            </a:extLst>
          </p:cNvPr>
          <p:cNvSpPr/>
          <p:nvPr/>
        </p:nvSpPr>
        <p:spPr>
          <a:xfrm>
            <a:off x="9929971" y="5358205"/>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審査基準を</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満たす</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72" name="直線矢印コネクタ 71">
            <a:extLst>
              <a:ext uri="{FF2B5EF4-FFF2-40B4-BE49-F238E27FC236}">
                <a16:creationId xmlns:a16="http://schemas.microsoft.com/office/drawing/2014/main" id="{68624312-2873-FE73-DF83-AA5819CEF978}"/>
              </a:ext>
            </a:extLst>
          </p:cNvPr>
          <p:cNvCxnSpPr>
            <a:cxnSpLocks/>
          </p:cNvCxnSpPr>
          <p:nvPr/>
        </p:nvCxnSpPr>
        <p:spPr>
          <a:xfrm>
            <a:off x="9527763" y="6197469"/>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941C21EA-9AC7-027D-BF2C-033B87397A45}"/>
              </a:ext>
            </a:extLst>
          </p:cNvPr>
          <p:cNvSpPr/>
          <p:nvPr/>
        </p:nvSpPr>
        <p:spPr>
          <a:xfrm>
            <a:off x="9929971" y="6082762"/>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の観点から、補助対象事業で用いられる技術が、商用目的での使用が限定的である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35" descr="ｔ">
            <a:extLst>
              <a:ext uri="{FF2B5EF4-FFF2-40B4-BE49-F238E27FC236}">
                <a16:creationId xmlns:a16="http://schemas.microsoft.com/office/drawing/2014/main" id="{86592024-6AEC-E6A6-0502-741CE9482E85}"/>
              </a:ext>
            </a:extLst>
          </p:cNvPr>
          <p:cNvSpPr txBox="1"/>
          <p:nvPr/>
        </p:nvSpPr>
        <p:spPr>
          <a:xfrm>
            <a:off x="765598" y="2060451"/>
            <a:ext cx="10657836"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1572901"/>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7" y="1204814"/>
            <a:ext cx="10657835"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b="1">
                  <a:solidFill>
                    <a:schemeClr val="tx1"/>
                  </a:solidFill>
                  <a:latin typeface="Meiryo UI" panose="020B0604030504040204" pitchFamily="50" charset="-128"/>
                  <a:ea typeface="Meiryo UI" panose="020B0604030504040204" pitchFamily="50" charset="-128"/>
                </a:rPr>
                <a:t>TRL</a:t>
              </a: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Technology Readiness Level</a:t>
              </a:r>
              <a:r>
                <a:rPr lang="ja-JP" altLang="en-US" sz="1400" b="1">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3751160"/>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4168269"/>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8" name="TextBox 51">
            <a:extLst>
              <a:ext uri="{FF2B5EF4-FFF2-40B4-BE49-F238E27FC236}">
                <a16:creationId xmlns:a16="http://schemas.microsoft.com/office/drawing/2014/main" id="{4D4923F3-0DF6-5002-90EB-B3EED4AA45CE}"/>
              </a:ext>
            </a:extLst>
          </p:cNvPr>
          <p:cNvSpPr txBox="1"/>
          <p:nvPr/>
        </p:nvSpPr>
        <p:spPr>
          <a:xfrm>
            <a:off x="1877962" y="1723700"/>
            <a:ext cx="9389915" cy="11176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補助対象事業で用いられる技術が、商用目的での使用が限定的であることを</a:t>
            </a:r>
            <a:r>
              <a:rPr lang="en-US" altLang="ja-JP" sz="1600">
                <a:solidFill>
                  <a:srgbClr val="2E3558"/>
                </a:solidFill>
                <a:latin typeface="+mn-ea"/>
              </a:rPr>
              <a:t>TRL</a:t>
            </a:r>
            <a:r>
              <a:rPr lang="ja-JP" altLang="en-US" sz="1600">
                <a:solidFill>
                  <a:srgbClr val="2E3558"/>
                </a:solidFill>
                <a:latin typeface="+mn-ea"/>
              </a:rPr>
              <a:t>（</a:t>
            </a:r>
            <a:r>
              <a:rPr lang="en-US" altLang="ja-JP" sz="1600">
                <a:solidFill>
                  <a:srgbClr val="2E3558"/>
                </a:solidFill>
                <a:latin typeface="+mn-ea"/>
              </a:rPr>
              <a:t>Technology Readiness Level</a:t>
            </a:r>
            <a:r>
              <a:rPr lang="ja-JP" altLang="en-US" sz="1600">
                <a:solidFill>
                  <a:srgbClr val="2E3558"/>
                </a:solidFill>
                <a:latin typeface="+mn-ea"/>
              </a:rPr>
              <a:t>）及びその設定根拠とともに記載ください</a:t>
            </a:r>
          </a:p>
        </p:txBody>
      </p:sp>
      <p:sp>
        <p:nvSpPr>
          <p:cNvPr id="3" name="TextBox 51">
            <a:extLst>
              <a:ext uri="{FF2B5EF4-FFF2-40B4-BE49-F238E27FC236}">
                <a16:creationId xmlns:a16="http://schemas.microsoft.com/office/drawing/2014/main" id="{0EF87B1C-77BC-E162-3D18-FB40520A38D2}"/>
              </a:ext>
            </a:extLst>
          </p:cNvPr>
          <p:cNvSpPr txBox="1"/>
          <p:nvPr/>
        </p:nvSpPr>
        <p:spPr>
          <a:xfrm>
            <a:off x="1877962" y="4556182"/>
            <a:ext cx="9389916" cy="11176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記載例</a:t>
            </a:r>
            <a:endParaRPr lang="en-US" altLang="ja-JP" sz="1600">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水素●％混焼できる設備は、国内での導入例はない</a:t>
            </a:r>
          </a:p>
          <a:p>
            <a:pPr marL="371475" indent="-285750">
              <a:buFont typeface="Arial" panose="020B0604020202020204" pitchFamily="34" charset="0"/>
              <a:buChar char="•"/>
            </a:pPr>
            <a:r>
              <a:rPr lang="ja-JP" altLang="en-US" sz="1600">
                <a:solidFill>
                  <a:srgbClr val="2E3558"/>
                </a:solidFill>
                <a:latin typeface="+mn-ea"/>
              </a:rPr>
              <a:t>●●が理由で導入が進んでいないが、自社では▲▲と連携し技術的優位を確立することで可能となる</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765596" y="163972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09564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389897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435489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22831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会社全体の売上高、</a:t>
              </a:r>
              <a:r>
                <a:rPr kumimoji="1" lang="en-US" altLang="ja-JP" sz="1400" b="1">
                  <a:solidFill>
                    <a:schemeClr val="tx1"/>
                  </a:solidFill>
                  <a:latin typeface="Meiryo UI" panose="020B0604030504040204" pitchFamily="50" charset="-128"/>
                  <a:ea typeface="Meiryo UI" panose="020B0604030504040204" pitchFamily="50" charset="-128"/>
                </a:rPr>
                <a:t>EBITDA</a:t>
              </a:r>
              <a:r>
                <a:rPr kumimoji="1" lang="ja-JP" altLang="en-US" sz="1400" b="1">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51">
            <a:extLst>
              <a:ext uri="{FF2B5EF4-FFF2-40B4-BE49-F238E27FC236}">
                <a16:creationId xmlns:a16="http://schemas.microsoft.com/office/drawing/2014/main" id="{408AC400-8478-7082-2986-18A85E8F598B}"/>
              </a:ext>
            </a:extLst>
          </p:cNvPr>
          <p:cNvSpPr txBox="1"/>
          <p:nvPr/>
        </p:nvSpPr>
        <p:spPr>
          <a:xfrm>
            <a:off x="6563434" y="2170600"/>
            <a:ext cx="4860000"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補助対象事業の総事業費が、企業規模に対して大規模なものである場合は、会社全体の売上高、</a:t>
            </a:r>
            <a:r>
              <a:rPr lang="en-US" altLang="ja-JP" sz="1600">
                <a:solidFill>
                  <a:srgbClr val="2E3558"/>
                </a:solidFill>
                <a:latin typeface="+mn-ea"/>
              </a:rPr>
              <a:t> EBITDA</a:t>
            </a:r>
            <a:r>
              <a:rPr lang="ja-JP" altLang="en-US" sz="1600">
                <a:solidFill>
                  <a:srgbClr val="2E3558"/>
                </a:solidFill>
                <a:latin typeface="+mn-ea"/>
              </a:rPr>
              <a:t>（直近３事業年度の平均）に対する補助対象事業の総事業費比率を記載ください</a:t>
            </a: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a:t>
            </a:r>
            <a:r>
              <a:rPr kumimoji="1" lang="en-US" altLang="ja-JP">
                <a:solidFill>
                  <a:schemeClr val="tx1"/>
                </a:solidFill>
              </a:rPr>
              <a:t>xx</a:t>
            </a:r>
            <a:r>
              <a:rPr kumimoji="1" lang="ja-JP" altLang="en-US">
                <a:solidFill>
                  <a:schemeClr val="tx1"/>
                </a:solidFill>
              </a:rPr>
              <a:t>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765597" y="1516313"/>
            <a:ext cx="1065783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BBAC5CAE-452D-E4C7-C778-355C5F152C85}"/>
              </a:ext>
            </a:extLst>
          </p:cNvPr>
          <p:cNvSpPr txBox="1"/>
          <p:nvPr/>
        </p:nvSpPr>
        <p:spPr>
          <a:xfrm>
            <a:off x="765598"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11" name="TextBox 51">
            <a:extLst>
              <a:ext uri="{FF2B5EF4-FFF2-40B4-BE49-F238E27FC236}">
                <a16:creationId xmlns:a16="http://schemas.microsoft.com/office/drawing/2014/main" id="{DFA09775-3645-643B-DC9D-F309313723C6}"/>
              </a:ext>
            </a:extLst>
          </p:cNvPr>
          <p:cNvSpPr txBox="1"/>
          <p:nvPr/>
        </p:nvSpPr>
        <p:spPr>
          <a:xfrm>
            <a:off x="765595" y="3429000"/>
            <a:ext cx="10657837" cy="8943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dirty="0"/>
              <a:t>その他投資判断が困難となる経済面及び技術面以外のリスクがあれば、その根拠とともに記載ください</a:t>
            </a:r>
          </a:p>
        </p:txBody>
      </p:sp>
      <p:sp>
        <p:nvSpPr>
          <p:cNvPr id="2" name="ee4pContent3">
            <a:extLst>
              <a:ext uri="{FF2B5EF4-FFF2-40B4-BE49-F238E27FC236}">
                <a16:creationId xmlns:a16="http://schemas.microsoft.com/office/drawing/2014/main" id="{9A389C0C-2893-1D97-B1DD-46CF9E407133}"/>
              </a:ext>
            </a:extLst>
          </p:cNvPr>
          <p:cNvSpPr txBox="1"/>
          <p:nvPr/>
        </p:nvSpPr>
        <p:spPr>
          <a:xfrm>
            <a:off x="688627" y="1218641"/>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経済面及び技術面以外のリスク</a:t>
            </a: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Trebuchet MS" panose="020B0603020202020204" pitchFamily="34" charset="0"/>
                <a:ea typeface="Meiryo UI" panose="020B0604030504040204" pitchFamily="50" charset="-128"/>
              </a:rPr>
              <a:t>４．経営層のコミット</a:t>
            </a:r>
            <a:endParaRPr kumimoji="1" lang="en-US" altLang="ja-JP" sz="3600" dirty="0">
              <a:solidFill>
                <a:schemeClr val="tx1"/>
              </a:solidFill>
              <a:latin typeface="Trebuchet MS" panose="020B0603020202020204" pitchFamily="34" charset="0"/>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3" name="吹き出し: 四角形 48">
            <a:extLst>
              <a:ext uri="{FF2B5EF4-FFF2-40B4-BE49-F238E27FC236}">
                <a16:creationId xmlns:a16="http://schemas.microsoft.com/office/drawing/2014/main" id="{7ACBEF76-6E15-D37F-9919-3E5EDF0375B2}"/>
              </a:ext>
            </a:extLst>
          </p:cNvPr>
          <p:cNvSpPr/>
          <p:nvPr/>
        </p:nvSpPr>
        <p:spPr>
          <a:xfrm flipH="1">
            <a:off x="8584262" y="172646"/>
            <a:ext cx="3434499" cy="1362220"/>
          </a:xfrm>
          <a:prstGeom prst="wedgeRectCallout">
            <a:avLst>
              <a:gd name="adj1" fmla="val 49946"/>
              <a:gd name="adj2" fmla="val -20"/>
            </a:avLst>
          </a:prstGeom>
          <a:solidFill>
            <a:schemeClr val="bg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原則、実施主体ごとに提出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（但し、共同申請者のうち、本事業を中核的に推進する主体では</a:t>
            </a:r>
            <a:r>
              <a:rPr kumimoji="1" lang="ja-JP" altLang="en-US" sz="1200">
                <a:solidFill>
                  <a:schemeClr val="tx1"/>
                </a:solidFill>
                <a:latin typeface="Meiryo UI" panose="020B0604030504040204" pitchFamily="50" charset="-128"/>
                <a:ea typeface="Meiryo UI" panose="020B0604030504040204" pitchFamily="50" charset="-128"/>
              </a:rPr>
              <a:t>ない場合は</a:t>
            </a:r>
            <a:r>
              <a:rPr kumimoji="1" lang="ja-JP" altLang="en-US" sz="1200" dirty="0">
                <a:solidFill>
                  <a:schemeClr val="tx1"/>
                </a:solidFill>
                <a:latin typeface="Meiryo UI" panose="020B0604030504040204" pitchFamily="50" charset="-128"/>
                <a:ea typeface="Meiryo UI" panose="020B0604030504040204" pitchFamily="50" charset="-128"/>
              </a:rPr>
              <a:t>、共同申請者が代表者名で、経営者の関与の下で着実に本事業に取り組んでいく旨を記載した文書を提出することにより、本様式の提出を省略できる）</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ysClr val="windowText" lastClr="000000"/>
                </a:solidFill>
                <a:latin typeface="Trebuchet MS" panose="020B0603020202020204" pitchFamily="34" charset="0"/>
                <a:ea typeface="Meiryo UI" panose="020B0604030504040204" pitchFamily="50" charset="-128"/>
              </a:rPr>
              <a:t> 目次</a:t>
            </a:r>
            <a:endParaRPr kumimoji="1" lang="en-US" sz="4000">
              <a:solidFill>
                <a:sysClr val="windowText" lastClr="000000"/>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2796737" y="1074174"/>
            <a:ext cx="6598528" cy="479149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a:solidFill>
                  <a:sysClr val="windowText" lastClr="000000"/>
                </a:solidFill>
                <a:latin typeface="Meiryo UI" panose="020B0604030504040204" pitchFamily="50" charset="-128"/>
                <a:ea typeface="Meiryo UI" panose="020B0604030504040204" pitchFamily="50" charset="-128"/>
              </a:rPr>
              <a:t>0. </a:t>
            </a:r>
            <a:r>
              <a:rPr kumimoji="1" lang="ja-JP" altLang="en-US" sz="1600">
                <a:solidFill>
                  <a:sysClr val="windowText" lastClr="000000"/>
                </a:solidFill>
                <a:latin typeface="Meiryo UI" panose="020B0604030504040204" pitchFamily="50" charset="-128"/>
                <a:ea typeface="Meiryo UI" panose="020B0604030504040204" pitchFamily="50" charset="-128"/>
              </a:rPr>
              <a:t>共同申請者内における各主体の役割分担</a:t>
            </a:r>
            <a:endParaRPr kumimoji="1" lang="en-US" altLang="ja-JP" sz="1600">
              <a:solidFill>
                <a:sysClr val="windowText" lastClr="000000"/>
              </a:solidFill>
              <a:latin typeface="Meiryo UI" panose="020B0604030504040204" pitchFamily="50" charset="-128"/>
              <a:ea typeface="Meiryo UI" panose="020B0604030504040204" pitchFamily="50" charset="-128"/>
            </a:endParaRPr>
          </a:p>
          <a:p>
            <a:pPr>
              <a:spcBef>
                <a:spcPts val="600"/>
              </a:spcBef>
            </a:pPr>
            <a:r>
              <a:rPr kumimoji="1" lang="en-US" altLang="ja-JP" sz="1600">
                <a:solidFill>
                  <a:sysClr val="windowText" lastClr="000000"/>
                </a:solidFill>
                <a:latin typeface="Meiryo UI" panose="020B0604030504040204" pitchFamily="50" charset="-128"/>
                <a:ea typeface="Meiryo UI" panose="020B0604030504040204" pitchFamily="50" charset="-128"/>
              </a:rPr>
              <a:t>1.</a:t>
            </a:r>
            <a:r>
              <a:rPr kumimoji="1" lang="ja-JP" altLang="en-US" sz="1600">
                <a:solidFill>
                  <a:sysClr val="windowText" lastClr="000000"/>
                </a:solidFill>
                <a:latin typeface="Meiryo UI" panose="020B0604030504040204" pitchFamily="50" charset="-128"/>
                <a:ea typeface="Meiryo UI" panose="020B0604030504040204" pitchFamily="50" charset="-128"/>
              </a:rPr>
              <a:t>事業戦略・事業計画</a:t>
            </a:r>
            <a:endParaRPr lang="en-US" altLang="ja-JP" sz="1600">
              <a:solidFill>
                <a:sysClr val="windowText" lastClr="000000"/>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a:t>
            </a:r>
            <a:r>
              <a:rPr kumimoji="1" lang="ja-JP" altLang="en-US" sz="1200">
                <a:solidFill>
                  <a:sysClr val="windowText" lastClr="000000"/>
                </a:solidFill>
                <a:latin typeface="Meiryo UI" panose="020B0604030504040204" pitchFamily="50" charset="-128"/>
                <a:ea typeface="Meiryo UI" panose="020B0604030504040204" pitchFamily="50" charset="-128"/>
              </a:rPr>
              <a:t>）事業環境変化に対する認識</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2</a:t>
            </a:r>
            <a:r>
              <a:rPr kumimoji="1" lang="ja-JP" altLang="en-US" sz="1200">
                <a:solidFill>
                  <a:sysClr val="windowText" lastClr="000000"/>
                </a:solidFill>
                <a:latin typeface="Meiryo UI" panose="020B0604030504040204" pitchFamily="50" charset="-128"/>
                <a:ea typeface="Meiryo UI" panose="020B0604030504040204" pitchFamily="50" charset="-128"/>
              </a:rPr>
              <a:t>）産業構造を踏まえた位置づけ・戦略</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3</a:t>
            </a:r>
            <a:r>
              <a:rPr kumimoji="1" lang="ja-JP" altLang="en-US" sz="1200">
                <a:solidFill>
                  <a:sysClr val="windowText" lastClr="000000"/>
                </a:solidFill>
                <a:latin typeface="Meiryo UI" panose="020B0604030504040204" pitchFamily="50" charset="-128"/>
                <a:ea typeface="Meiryo UI" panose="020B0604030504040204" pitchFamily="50" charset="-128"/>
              </a:rPr>
              <a:t>）事業概要</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4</a:t>
            </a:r>
            <a:r>
              <a:rPr kumimoji="1" lang="ja-JP" altLang="en-US" sz="1200">
                <a:solidFill>
                  <a:sysClr val="windowText" lastClr="000000"/>
                </a:solidFill>
                <a:latin typeface="Meiryo UI" panose="020B0604030504040204" pitchFamily="50" charset="-128"/>
                <a:ea typeface="Meiryo UI" panose="020B0604030504040204" pitchFamily="50" charset="-128"/>
              </a:rPr>
              <a:t>）事業所・施設選定の理由</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5</a:t>
            </a:r>
            <a:r>
              <a:rPr kumimoji="1" lang="ja-JP" altLang="en-US" sz="1200">
                <a:solidFill>
                  <a:sysClr val="windowText" lastClr="000000"/>
                </a:solidFill>
                <a:latin typeface="Meiryo UI" panose="020B0604030504040204" pitchFamily="50" charset="-128"/>
                <a:ea typeface="Meiryo UI" panose="020B0604030504040204" pitchFamily="50" charset="-128"/>
              </a:rPr>
              <a:t>）事業の特徴</a:t>
            </a: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6</a:t>
            </a:r>
            <a:r>
              <a:rPr kumimoji="1" lang="ja-JP" altLang="en-US" sz="1200">
                <a:solidFill>
                  <a:sysClr val="windowText" lastClr="000000"/>
                </a:solidFill>
                <a:latin typeface="Meiryo UI" panose="020B0604030504040204" pitchFamily="50" charset="-128"/>
                <a:ea typeface="Meiryo UI" panose="020B0604030504040204" pitchFamily="50" charset="-128"/>
              </a:rPr>
              <a:t>）燃料</a:t>
            </a:r>
            <a:r>
              <a:rPr kumimoji="1" lang="zh-TW" altLang="en-US" sz="1200">
                <a:solidFill>
                  <a:sysClr val="windowText" lastClr="000000"/>
                </a:solidFill>
                <a:latin typeface="Meiryo UI" panose="020B0604030504040204" pitchFamily="50" charset="-128"/>
                <a:ea typeface="Meiryo UI" panose="020B0604030504040204" pitchFamily="50" charset="-128"/>
              </a:rPr>
              <a:t>調達計画</a:t>
            </a:r>
            <a:endParaRPr kumimoji="1" lang="ja-JP" altLang="en-US"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7</a:t>
            </a:r>
            <a:r>
              <a:rPr kumimoji="1" lang="ja-JP" altLang="en-US" sz="1200">
                <a:solidFill>
                  <a:sysClr val="windowText" lastClr="000000"/>
                </a:solidFill>
                <a:latin typeface="Meiryo UI" panose="020B0604030504040204" pitchFamily="50" charset="-128"/>
                <a:ea typeface="Meiryo UI" panose="020B0604030504040204" pitchFamily="50" charset="-128"/>
              </a:rPr>
              <a:t>）燃料の安定調達に向けた取組</a:t>
            </a: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8</a:t>
            </a: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zh-TW" altLang="en-US" sz="1200">
                <a:solidFill>
                  <a:sysClr val="windowText" lastClr="000000"/>
                </a:solidFill>
                <a:latin typeface="Meiryo UI" panose="020B0604030504040204" pitchFamily="50" charset="-128"/>
                <a:ea typeface="Meiryo UI" panose="020B0604030504040204" pitchFamily="50" charset="-128"/>
              </a:rPr>
              <a:t>投資誘発効果</a:t>
            </a:r>
            <a:endParaRPr kumimoji="1" lang="en-US" altLang="zh-TW"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9</a:t>
            </a:r>
            <a:r>
              <a:rPr kumimoji="1" lang="ja-JP" altLang="en-US" sz="1200">
                <a:solidFill>
                  <a:sysClr val="windowText" lastClr="000000"/>
                </a:solidFill>
                <a:latin typeface="Meiryo UI" panose="020B0604030504040204" pitchFamily="50" charset="-128"/>
                <a:ea typeface="Meiryo UI" panose="020B0604030504040204" pitchFamily="50" charset="-128"/>
              </a:rPr>
              <a:t>）事業実施計画（投資額の内訳）</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10</a:t>
            </a:r>
            <a:r>
              <a:rPr kumimoji="1" lang="ja-JP" altLang="en-US" sz="1200">
                <a:solidFill>
                  <a:sysClr val="windowText" lastClr="000000"/>
                </a:solidFill>
                <a:latin typeface="Meiryo UI" panose="020B0604030504040204" pitchFamily="50" charset="-128"/>
                <a:ea typeface="Meiryo UI" panose="020B0604030504040204" pitchFamily="50" charset="-128"/>
              </a:rPr>
              <a:t>）事業実施計画（投資計画・投資内訳）</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ysClr val="windowText" lastClr="000000"/>
                </a:solidFill>
                <a:latin typeface="Meiryo UI" panose="020B0604030504040204" pitchFamily="50" charset="-128"/>
                <a:ea typeface="Meiryo UI" panose="020B0604030504040204" pitchFamily="50" charset="-128"/>
              </a:rPr>
              <a:t>（</a:t>
            </a:r>
            <a:r>
              <a:rPr kumimoji="1" lang="en-US" altLang="zh-TW" sz="1200">
                <a:solidFill>
                  <a:sysClr val="windowText" lastClr="000000"/>
                </a:solidFill>
                <a:latin typeface="Meiryo UI" panose="020B0604030504040204" pitchFamily="50" charset="-128"/>
                <a:ea typeface="Meiryo UI" panose="020B0604030504040204" pitchFamily="50" charset="-128"/>
              </a:rPr>
              <a:t>11</a:t>
            </a:r>
            <a:r>
              <a:rPr kumimoji="1" lang="zh-TW" altLang="en-US" sz="1200">
                <a:solidFill>
                  <a:sysClr val="windowText" lastClr="000000"/>
                </a:solidFill>
                <a:latin typeface="Meiryo UI" panose="020B0604030504040204" pitchFamily="50" charset="-128"/>
                <a:ea typeface="Meiryo UI" panose="020B0604030504040204" pitchFamily="50" charset="-128"/>
              </a:rPr>
              <a:t>）</a:t>
            </a:r>
            <a:r>
              <a:rPr kumimoji="1" lang="en-US" altLang="zh-TW" sz="1200">
                <a:solidFill>
                  <a:sysClr val="windowText" lastClr="000000"/>
                </a:solidFill>
                <a:latin typeface="Meiryo UI" panose="020B0604030504040204" pitchFamily="50" charset="-128"/>
                <a:ea typeface="Meiryo UI" panose="020B0604030504040204" pitchFamily="50" charset="-128"/>
              </a:rPr>
              <a:t>CO</a:t>
            </a:r>
            <a:r>
              <a:rPr kumimoji="1" lang="en-US" altLang="zh-TW" sz="1200" baseline="-25000">
                <a:solidFill>
                  <a:sysClr val="windowText" lastClr="000000"/>
                </a:solidFill>
                <a:latin typeface="Meiryo UI" panose="020B0604030504040204" pitchFamily="50" charset="-128"/>
                <a:ea typeface="Meiryo UI" panose="020B0604030504040204" pitchFamily="50" charset="-128"/>
              </a:rPr>
              <a:t>2</a:t>
            </a:r>
            <a:r>
              <a:rPr kumimoji="1" lang="zh-TW" altLang="en-US" sz="1200">
                <a:solidFill>
                  <a:sysClr val="windowText" lastClr="000000"/>
                </a:solidFill>
                <a:latin typeface="Meiryo UI" panose="020B0604030504040204" pitchFamily="50" charset="-128"/>
                <a:ea typeface="Meiryo UI" panose="020B0604030504040204" pitchFamily="50" charset="-128"/>
              </a:rPr>
              <a:t>削減率目標達成</a:t>
            </a:r>
            <a:r>
              <a:rPr kumimoji="1" lang="ja-JP" altLang="en-US" sz="1200">
                <a:solidFill>
                  <a:sysClr val="windowText" lastClr="000000"/>
                </a:solidFill>
                <a:latin typeface="Meiryo UI" panose="020B0604030504040204" pitchFamily="50" charset="-128"/>
                <a:ea typeface="Meiryo UI" panose="020B0604030504040204" pitchFamily="50" charset="-128"/>
              </a:rPr>
              <a:t>に</a:t>
            </a:r>
            <a:r>
              <a:rPr kumimoji="1" lang="zh-TW" altLang="en-US" sz="1200">
                <a:solidFill>
                  <a:sysClr val="windowText" lastClr="000000"/>
                </a:solidFill>
                <a:latin typeface="Meiryo UI" panose="020B0604030504040204" pitchFamily="50" charset="-128"/>
                <a:ea typeface="Meiryo UI" panose="020B0604030504040204" pitchFamily="50" charset="-128"/>
              </a:rPr>
              <a:t>向</a:t>
            </a:r>
            <a:r>
              <a:rPr kumimoji="1" lang="ja-JP" altLang="en-US" sz="1200">
                <a:solidFill>
                  <a:sysClr val="windowText" lastClr="000000"/>
                </a:solidFill>
                <a:latin typeface="Meiryo UI" panose="020B0604030504040204" pitchFamily="50" charset="-128"/>
                <a:ea typeface="Meiryo UI" panose="020B0604030504040204" pitchFamily="50" charset="-128"/>
              </a:rPr>
              <a:t>けた</a:t>
            </a:r>
            <a:r>
              <a:rPr kumimoji="1" lang="zh-TW" altLang="en-US" sz="1200">
                <a:solidFill>
                  <a:sysClr val="windowText" lastClr="000000"/>
                </a:solidFill>
                <a:latin typeface="Meiryo UI" panose="020B0604030504040204" pitchFamily="50" charset="-128"/>
                <a:ea typeface="Meiryo UI" panose="020B0604030504040204" pitchFamily="50" charset="-128"/>
              </a:rPr>
              <a:t>計画</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12</a:t>
            </a:r>
            <a:r>
              <a:rPr kumimoji="1" lang="ja-JP" altLang="en-US" sz="1200">
                <a:solidFill>
                  <a:sysClr val="windowText" lastClr="000000"/>
                </a:solidFill>
                <a:latin typeface="Meiryo UI" panose="020B0604030504040204" pitchFamily="50" charset="-128"/>
                <a:ea typeface="Meiryo UI" panose="020B0604030504040204" pitchFamily="50" charset="-128"/>
              </a:rPr>
              <a:t>）将来の自立化に向けた計画　　</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13</a:t>
            </a:r>
            <a:r>
              <a:rPr kumimoji="1" lang="ja-JP" altLang="en-US" sz="1200">
                <a:solidFill>
                  <a:sysClr val="windowText" lastClr="000000"/>
                </a:solidFill>
                <a:latin typeface="Meiryo UI" panose="020B0604030504040204" pitchFamily="50" charset="-128"/>
                <a:ea typeface="Meiryo UI" panose="020B0604030504040204" pitchFamily="50" charset="-128"/>
              </a:rPr>
              <a:t>）想定されるリスク要因と対処方針　　</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14</a:t>
            </a:r>
            <a:r>
              <a:rPr kumimoji="1" lang="ja-JP" altLang="en-US" sz="1200">
                <a:solidFill>
                  <a:sysClr val="windowText" lastClr="000000"/>
                </a:solidFill>
                <a:latin typeface="Meiryo UI" panose="020B0604030504040204" pitchFamily="50" charset="-128"/>
                <a:ea typeface="Meiryo UI" panose="020B0604030504040204" pitchFamily="50" charset="-128"/>
              </a:rPr>
              <a:t>）構造転換とする理由・背景</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　　</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0" lvl="3">
              <a:spcBef>
                <a:spcPts val="600"/>
              </a:spcBef>
            </a:pP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
        <p:nvSpPr>
          <p:cNvPr id="3" name="Rectangle 23">
            <a:extLst>
              <a:ext uri="{FF2B5EF4-FFF2-40B4-BE49-F238E27FC236}">
                <a16:creationId xmlns:a16="http://schemas.microsoft.com/office/drawing/2014/main" id="{93FDB642-FC39-C10E-AE73-579A48D26A06}"/>
              </a:ext>
            </a:extLst>
          </p:cNvPr>
          <p:cNvSpPr/>
          <p:nvPr/>
        </p:nvSpPr>
        <p:spPr>
          <a:xfrm>
            <a:off x="7346523" y="1021985"/>
            <a:ext cx="4216827" cy="32680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marL="0" lvl="3">
              <a:spcBef>
                <a:spcPts val="600"/>
              </a:spcBef>
            </a:pPr>
            <a:r>
              <a:rPr kumimoji="1" lang="en-US" altLang="ja-JP" sz="1600">
                <a:solidFill>
                  <a:sysClr val="windowText" lastClr="000000"/>
                </a:solidFill>
                <a:latin typeface="Meiryo UI" panose="020B0604030504040204" pitchFamily="50" charset="-128"/>
                <a:ea typeface="Meiryo UI" panose="020B0604030504040204" pitchFamily="50" charset="-128"/>
              </a:rPr>
              <a:t>2. </a:t>
            </a:r>
            <a:r>
              <a:rPr kumimoji="1" lang="ja-JP" altLang="en-US" sz="1600">
                <a:solidFill>
                  <a:sysClr val="windowText" lastClr="000000"/>
                </a:solidFill>
                <a:latin typeface="Meiryo UI" panose="020B0604030504040204" pitchFamily="50" charset="-128"/>
                <a:ea typeface="Meiryo UI" panose="020B0604030504040204" pitchFamily="50" charset="-128"/>
              </a:rPr>
              <a:t>排出削減への貢献</a:t>
            </a:r>
            <a:endParaRPr kumimoji="1" lang="en-US" altLang="ja-JP" sz="1600">
              <a:solidFill>
                <a:sysClr val="windowText" lastClr="000000"/>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ysClr val="windowText" lastClr="000000"/>
                </a:solidFill>
                <a:latin typeface="Meiryo UI" panose="020B0604030504040204" pitchFamily="50" charset="-128"/>
                <a:ea typeface="Meiryo UI" panose="020B0604030504040204" pitchFamily="50" charset="-128"/>
              </a:rPr>
              <a:t>3. </a:t>
            </a:r>
            <a:r>
              <a:rPr kumimoji="1" lang="ja-JP" altLang="en-US" sz="1600">
                <a:solidFill>
                  <a:sysClr val="windowText" lastClr="000000"/>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ysClr val="windowText" lastClr="000000"/>
                </a:solidFill>
                <a:latin typeface="Meiryo UI" panose="020B0604030504040204" pitchFamily="50" charset="-128"/>
                <a:ea typeface="Meiryo UI" panose="020B0604030504040204" pitchFamily="50" charset="-128"/>
              </a:rPr>
              <a:t>（</a:t>
            </a:r>
            <a:r>
              <a:rPr kumimoji="1" lang="en-US" altLang="zh-TW" sz="1200">
                <a:solidFill>
                  <a:sysClr val="windowText" lastClr="000000"/>
                </a:solidFill>
                <a:latin typeface="Meiryo UI" panose="020B0604030504040204" pitchFamily="50" charset="-128"/>
                <a:ea typeface="Meiryo UI" panose="020B0604030504040204" pitchFamily="50" charset="-128"/>
              </a:rPr>
              <a:t>1</a:t>
            </a:r>
            <a:r>
              <a:rPr kumimoji="1" lang="zh-TW" altLang="en-US" sz="1200">
                <a:solidFill>
                  <a:sysClr val="windowText" lastClr="000000"/>
                </a:solidFill>
                <a:latin typeface="Meiryo UI" panose="020B0604030504040204" pitchFamily="50" charset="-128"/>
                <a:ea typeface="Meiryo UI" panose="020B0604030504040204" pitchFamily="50" charset="-128"/>
              </a:rPr>
              <a:t>）経済的基準</a:t>
            </a:r>
          </a:p>
          <a:p>
            <a:pPr marL="266700">
              <a:spcBef>
                <a:spcPts val="600"/>
              </a:spcBef>
            </a:pPr>
            <a:r>
              <a:rPr kumimoji="1" lang="zh-TW" altLang="en-US" sz="1200">
                <a:solidFill>
                  <a:sysClr val="windowText" lastClr="000000"/>
                </a:solidFill>
                <a:latin typeface="Meiryo UI" panose="020B0604030504040204" pitchFamily="50" charset="-128"/>
                <a:ea typeface="Meiryo UI" panose="020B0604030504040204" pitchFamily="50" charset="-128"/>
              </a:rPr>
              <a:t>（</a:t>
            </a:r>
            <a:r>
              <a:rPr kumimoji="1" lang="en-US" altLang="zh-TW" sz="1200">
                <a:solidFill>
                  <a:sysClr val="windowText" lastClr="000000"/>
                </a:solidFill>
                <a:latin typeface="Meiryo UI" panose="020B0604030504040204" pitchFamily="50" charset="-128"/>
                <a:ea typeface="Meiryo UI" panose="020B0604030504040204" pitchFamily="50" charset="-128"/>
              </a:rPr>
              <a:t>2</a:t>
            </a:r>
            <a:r>
              <a:rPr kumimoji="1" lang="zh-TW" altLang="en-US" sz="1200">
                <a:solidFill>
                  <a:sysClr val="windowText" lastClr="000000"/>
                </a:solidFill>
                <a:latin typeface="Meiryo UI" panose="020B0604030504040204" pitchFamily="50" charset="-128"/>
                <a:ea typeface="Meiryo UI" panose="020B0604030504040204" pitchFamily="50" charset="-128"/>
              </a:rPr>
              <a:t>）技術的基準</a:t>
            </a: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3</a:t>
            </a:r>
            <a:r>
              <a:rPr kumimoji="1" lang="ja-JP" altLang="en-US" sz="1200">
                <a:solidFill>
                  <a:sysClr val="windowText" lastClr="000000"/>
                </a:solidFill>
                <a:latin typeface="Meiryo UI" panose="020B0604030504040204" pitchFamily="50" charset="-128"/>
                <a:ea typeface="Meiryo UI" panose="020B0604030504040204" pitchFamily="50" charset="-128"/>
              </a:rPr>
              <a:t>）その他定性的基準</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ysClr val="windowText" lastClr="000000"/>
                </a:solidFill>
                <a:latin typeface="Meiryo UI" panose="020B0604030504040204" pitchFamily="50" charset="-128"/>
                <a:ea typeface="Meiryo UI" panose="020B0604030504040204" pitchFamily="50" charset="-128"/>
              </a:rPr>
              <a:t>4. </a:t>
            </a:r>
            <a:r>
              <a:rPr lang="ja-JP" altLang="en-US" sz="1600">
                <a:solidFill>
                  <a:sysClr val="windowText" lastClr="000000"/>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1</a:t>
            </a:r>
            <a:r>
              <a:rPr kumimoji="1" lang="ja-JP" altLang="en-US" sz="1200">
                <a:solidFill>
                  <a:sysClr val="windowText" lastClr="000000"/>
                </a:solidFill>
                <a:latin typeface="Meiryo UI" panose="020B0604030504040204" pitchFamily="50" charset="-128"/>
                <a:ea typeface="Meiryo UI" panose="020B0604030504040204" pitchFamily="50" charset="-128"/>
              </a:rPr>
              <a:t>）組織内の事業推進体制</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2</a:t>
            </a:r>
            <a:r>
              <a:rPr kumimoji="1" lang="ja-JP" altLang="en-US" sz="1200">
                <a:solidFill>
                  <a:sysClr val="windowText" lastClr="000000"/>
                </a:solidFill>
                <a:latin typeface="Meiryo UI" panose="020B0604030504040204" pitchFamily="50" charset="-128"/>
                <a:ea typeface="Meiryo UI" panose="020B0604030504040204" pitchFamily="50" charset="-128"/>
              </a:rPr>
              <a:t>）経営者等の事業への関与</a:t>
            </a:r>
            <a:endParaRPr kumimoji="1" lang="en-US" altLang="ja-JP" sz="1200">
              <a:solidFill>
                <a:sysClr val="windowText" lastClr="000000"/>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3</a:t>
            </a:r>
            <a:r>
              <a:rPr kumimoji="1" lang="ja-JP" altLang="en-US" sz="1200">
                <a:solidFill>
                  <a:sysClr val="windowText" lastClr="000000"/>
                </a:solidFill>
                <a:latin typeface="Meiryo UI" panose="020B0604030504040204" pitchFamily="50" charset="-128"/>
                <a:ea typeface="Meiryo UI" panose="020B0604030504040204" pitchFamily="50" charset="-128"/>
              </a:rPr>
              <a:t>）事業推進体制の確保</a:t>
            </a:r>
          </a:p>
          <a:p>
            <a:pPr marL="266700">
              <a:spcBef>
                <a:spcPts val="600"/>
              </a:spcBef>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4</a:t>
            </a:r>
            <a:r>
              <a:rPr kumimoji="1" lang="ja-JP" altLang="en-US" sz="1200">
                <a:solidFill>
                  <a:sysClr val="windowText" lastClr="000000"/>
                </a:solidFill>
                <a:latin typeface="Meiryo UI" panose="020B0604030504040204" pitchFamily="50" charset="-128"/>
                <a:ea typeface="Meiryo UI" panose="020B0604030504040204" pitchFamily="50" charset="-128"/>
              </a:rPr>
              <a:t>）経営戦略における事業の位置づけ</a:t>
            </a:r>
          </a:p>
          <a:p>
            <a:pPr marL="266700">
              <a:spcBef>
                <a:spcPts val="600"/>
              </a:spcBef>
            </a:pP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sp>
        <p:nvSpPr>
          <p:cNvPr id="11" name="ee4pContent3">
            <a:extLst>
              <a:ext uri="{FF2B5EF4-FFF2-40B4-BE49-F238E27FC236}">
                <a16:creationId xmlns:a16="http://schemas.microsoft.com/office/drawing/2014/main" id="{ACBF2249-78E7-966A-5C76-E423DF3243BD}"/>
              </a:ext>
            </a:extLst>
          </p:cNvPr>
          <p:cNvSpPr txBox="1"/>
          <p:nvPr/>
        </p:nvSpPr>
        <p:spPr>
          <a:xfrm>
            <a:off x="6239439" y="165373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2" name="グループ化 41">
            <a:extLst>
              <a:ext uri="{FF2B5EF4-FFF2-40B4-BE49-F238E27FC236}">
                <a16:creationId xmlns:a16="http://schemas.microsoft.com/office/drawing/2014/main" id="{29CEA8BA-C016-4870-A4BD-DBCE5CD8937C}"/>
              </a:ext>
            </a:extLst>
          </p:cNvPr>
          <p:cNvGrpSpPr/>
          <p:nvPr/>
        </p:nvGrpSpPr>
        <p:grpSpPr>
          <a:xfrm>
            <a:off x="765598" y="1675175"/>
            <a:ext cx="5184000" cy="3332263"/>
            <a:chOff x="355247" y="2647690"/>
            <a:chExt cx="5701993" cy="3936437"/>
          </a:xfrm>
        </p:grpSpPr>
        <p:sp>
          <p:nvSpPr>
            <p:cNvPr id="7" name="Rectangle 56">
              <a:extLst>
                <a:ext uri="{FF2B5EF4-FFF2-40B4-BE49-F238E27FC236}">
                  <a16:creationId xmlns:a16="http://schemas.microsoft.com/office/drawing/2014/main" id="{9F02879D-BA9B-E24D-8B0C-E55E65FB3296}"/>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1" name="グループ化 30">
            <a:extLst>
              <a:ext uri="{FF2B5EF4-FFF2-40B4-BE49-F238E27FC236}">
                <a16:creationId xmlns:a16="http://schemas.microsoft.com/office/drawing/2014/main" id="{2D81CE83-C58D-3573-EF5F-D448E4AEEBF4}"/>
              </a:ext>
            </a:extLst>
          </p:cNvPr>
          <p:cNvGrpSpPr/>
          <p:nvPr/>
        </p:nvGrpSpPr>
        <p:grpSpPr>
          <a:xfrm>
            <a:off x="765598" y="1204814"/>
            <a:ext cx="5184000" cy="288000"/>
            <a:chOff x="156000" y="1879963"/>
            <a:chExt cx="5760000" cy="288000"/>
          </a:xfrm>
        </p:grpSpPr>
        <p:sp>
          <p:nvSpPr>
            <p:cNvPr id="37" name="正方形/長方形 36">
              <a:extLst>
                <a:ext uri="{FF2B5EF4-FFF2-40B4-BE49-F238E27FC236}">
                  <a16:creationId xmlns:a16="http://schemas.microsoft.com/office/drawing/2014/main" id="{87E624FD-5338-F9F8-2577-3F3973F92BC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a:solidFill>
                    <a:schemeClr val="tx1"/>
                  </a:solidFill>
                  <a:latin typeface="Meiryo UI" panose="020B0604030504040204" pitchFamily="50" charset="-128"/>
                  <a:ea typeface="Meiryo UI" panose="020B0604030504040204" pitchFamily="50" charset="-128"/>
                </a:rPr>
                <a:t>組織内体制図</a:t>
              </a:r>
            </a:p>
          </p:txBody>
        </p:sp>
        <p:cxnSp>
          <p:nvCxnSpPr>
            <p:cNvPr id="38" name="直線コネクタ 37">
              <a:extLst>
                <a:ext uri="{FF2B5EF4-FFF2-40B4-BE49-F238E27FC236}">
                  <a16:creationId xmlns:a16="http://schemas.microsoft.com/office/drawing/2014/main" id="{55B5F0FB-1DA9-56B8-DA5A-1ADEF5AD9C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0BC0EC1A-B6CD-4D23-FAF3-875822EFE597}"/>
              </a:ext>
            </a:extLst>
          </p:cNvPr>
          <p:cNvGrpSpPr/>
          <p:nvPr/>
        </p:nvGrpSpPr>
        <p:grpSpPr>
          <a:xfrm>
            <a:off x="6239438" y="1204814"/>
            <a:ext cx="5184000" cy="288000"/>
            <a:chOff x="156000" y="1879963"/>
            <a:chExt cx="5760000" cy="288000"/>
          </a:xfrm>
        </p:grpSpPr>
        <p:sp>
          <p:nvSpPr>
            <p:cNvPr id="40" name="正方形/長方形 39">
              <a:extLst>
                <a:ext uri="{FF2B5EF4-FFF2-40B4-BE49-F238E27FC236}">
                  <a16:creationId xmlns:a16="http://schemas.microsoft.com/office/drawing/2014/main" id="{F6E7F278-E49B-9A1A-C3E0-AED37CC9AB6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組織内の役割分担</a:t>
              </a:r>
            </a:p>
          </p:txBody>
        </p:sp>
        <p:cxnSp>
          <p:nvCxnSpPr>
            <p:cNvPr id="41" name="直線コネクタ 40">
              <a:extLst>
                <a:ext uri="{FF2B5EF4-FFF2-40B4-BE49-F238E27FC236}">
                  <a16:creationId xmlns:a16="http://schemas.microsoft.com/office/drawing/2014/main" id="{71E08BDE-6000-821A-AE15-A859DFCE65D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3" name="TextBox 51">
            <a:extLst>
              <a:ext uri="{FF2B5EF4-FFF2-40B4-BE49-F238E27FC236}">
                <a16:creationId xmlns:a16="http://schemas.microsoft.com/office/drawing/2014/main" id="{14BA544F-562F-6119-77BF-6D9F33725267}"/>
              </a:ext>
            </a:extLst>
          </p:cNvPr>
          <p:cNvSpPr txBox="1"/>
          <p:nvPr/>
        </p:nvSpPr>
        <p:spPr>
          <a:xfrm>
            <a:off x="765595" y="5124777"/>
            <a:ext cx="10657837"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n-ea"/>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dirty="0">
                <a:solidFill>
                  <a:srgbClr val="2E3558"/>
                </a:solidFill>
                <a:latin typeface="+mn-ea"/>
              </a:rPr>
              <a:t>確実な燃料転換を実現する上で、各担当部門と連携した実施体制を構築し、体制図に記載ください</a:t>
            </a:r>
          </a:p>
          <a:p>
            <a:pPr marL="371475" indent="-285750">
              <a:buFont typeface="Arial" panose="020B0604020202020204" pitchFamily="34" charset="0"/>
              <a:buChar char="•"/>
            </a:pPr>
            <a:r>
              <a:rPr lang="ja-JP" altLang="en-US" sz="1400" dirty="0">
                <a:solidFill>
                  <a:srgbClr val="2E3558"/>
                </a:solidFill>
                <a:latin typeface="+mn-ea"/>
              </a:rPr>
              <a:t>部門間の連携を図るための具体的な方策（定期的に部長レベルで相互の進捗報告を行う、経営者直轄の専門組織を設置する等）を記載ください</a:t>
            </a:r>
          </a:p>
        </p:txBody>
      </p:sp>
      <p:cxnSp>
        <p:nvCxnSpPr>
          <p:cNvPr id="44" name="直線コネクタ 43">
            <a:extLst>
              <a:ext uri="{FF2B5EF4-FFF2-40B4-BE49-F238E27FC236}">
                <a16:creationId xmlns:a16="http://schemas.microsoft.com/office/drawing/2014/main" id="{5C4D65CB-98F3-5EAD-F84D-F41A49E479D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91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7" y="1626982"/>
            <a:ext cx="5154787"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a:t>
            </a:r>
            <a:r>
              <a:rPr kumimoji="1" lang="en-US" altLang="ja-JP">
                <a:solidFill>
                  <a:schemeClr val="tx1"/>
                </a:solidFill>
              </a:rPr>
              <a:t>xx</a:t>
            </a:r>
            <a:r>
              <a:rPr kumimoji="1" lang="ja-JP" altLang="en-US">
                <a:solidFill>
                  <a:schemeClr val="tx1"/>
                </a:solidFill>
              </a:rPr>
              <a:t>事業への関与の方針</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65597" y="1632496"/>
            <a:ext cx="5184001"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燃料転換の実施を判断するために、どのような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sp>
        <p:nvSpPr>
          <p:cNvPr id="20" name="ee4pContent3">
            <a:extLst>
              <a:ext uri="{FF2B5EF4-FFF2-40B4-BE49-F238E27FC236}">
                <a16:creationId xmlns:a16="http://schemas.microsoft.com/office/drawing/2014/main" id="{3D8FEA42-F236-4785-AEA3-877E079652FC}"/>
              </a:ext>
            </a:extLst>
          </p:cNvPr>
          <p:cNvSpPr txBox="1"/>
          <p:nvPr/>
        </p:nvSpPr>
        <p:spPr>
          <a:xfrm>
            <a:off x="6257127" y="3111918"/>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3" name="直線コネクタ 2">
            <a:extLst>
              <a:ext uri="{FF2B5EF4-FFF2-40B4-BE49-F238E27FC236}">
                <a16:creationId xmlns:a16="http://schemas.microsoft.com/office/drawing/2014/main" id="{5E6F809D-8EE0-CF35-25F1-2323A3A358C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4" name="グループ化 3">
            <a:extLst>
              <a:ext uri="{FF2B5EF4-FFF2-40B4-BE49-F238E27FC236}">
                <a16:creationId xmlns:a16="http://schemas.microsoft.com/office/drawing/2014/main" id="{575F189A-5B87-F958-FB78-FEFFB2E39BFF}"/>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7" name="直線コネクタ 6">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E568DDEB-FF39-31EE-CA91-16E49883A073}"/>
              </a:ext>
            </a:extLst>
          </p:cNvPr>
          <p:cNvGrpSpPr/>
          <p:nvPr/>
        </p:nvGrpSpPr>
        <p:grpSpPr>
          <a:xfrm>
            <a:off x="6239438" y="1204814"/>
            <a:ext cx="5184000" cy="288000"/>
            <a:chOff x="156000" y="1879963"/>
            <a:chExt cx="5760000" cy="288000"/>
          </a:xfrm>
        </p:grpSpPr>
        <p:sp>
          <p:nvSpPr>
            <p:cNvPr id="9" name="正方形/長方形 8">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（例２）経営者等の評価・報酬への反映</a:t>
              </a:r>
            </a:p>
          </p:txBody>
        </p:sp>
        <p:cxnSp>
          <p:nvCxnSpPr>
            <p:cNvPr id="10" name="直線コネクタ 9">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9B264E-BC08-2DA8-CA41-485A977F9B16}"/>
              </a:ext>
            </a:extLst>
          </p:cNvPr>
          <p:cNvGrpSpPr/>
          <p:nvPr/>
        </p:nvGrpSpPr>
        <p:grpSpPr>
          <a:xfrm>
            <a:off x="6239438" y="2685551"/>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（例３）事業の継続性確保の取組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9F51EFEC-A884-A351-6C85-DBE00D1EDCED}"/>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経営者を含めた経営層の事業への関与の程度を示すため、具体的取組内容を記載ください（ここで示した項目は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機動的に経営資源を投入し、燃料転換による企業価値向上に繋ぐ体制を整備</a:t>
            </a:r>
            <a:endParaRPr kumimoji="1" lang="en-US" strike="sngStrike">
              <a:solidFill>
                <a:srgbClr val="FF0000"/>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22885"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2">
              <a:buSzPct val="100000"/>
            </a:pPr>
            <a:endParaRPr kumimoji="1"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257121"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6" name="TextBox 51">
            <a:extLst>
              <a:ext uri="{FF2B5EF4-FFF2-40B4-BE49-F238E27FC236}">
                <a16:creationId xmlns:a16="http://schemas.microsoft.com/office/drawing/2014/main" id="{9C3A7BE0-5E04-2501-DA40-D454AF857C0B}"/>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目標達成に必要な事業推進体制を整備するための具体的取組内容を記載ください（ここで示した項目は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765597" y="1228313"/>
            <a:ext cx="10657837"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0" name="直線コネクタ 9">
            <a:extLst>
              <a:ext uri="{FF2B5EF4-FFF2-40B4-BE49-F238E27FC236}">
                <a16:creationId xmlns:a16="http://schemas.microsoft.com/office/drawing/2014/main" id="{76310496-B21E-F270-9911-CEA2339C108A}"/>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a:t>
            </a:r>
            <a:r>
              <a:rPr kumimoji="1" lang="en-US" altLang="ja-JP">
                <a:solidFill>
                  <a:schemeClr val="tx1"/>
                </a:solidFill>
              </a:rPr>
              <a:t>xx</a:t>
            </a:r>
            <a:r>
              <a:rPr kumimoji="1" lang="ja-JP" altLang="en-US">
                <a:solidFill>
                  <a:schemeClr val="tx1"/>
                </a:solidFill>
              </a:rPr>
              <a:t>事業を位置づけ、企業価値向上とステークホルダーとの対話を推進</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sp>
        <p:nvSpPr>
          <p:cNvPr id="60" name="ee4pContent3">
            <a:extLst>
              <a:ext uri="{FF2B5EF4-FFF2-40B4-BE49-F238E27FC236}">
                <a16:creationId xmlns:a16="http://schemas.microsoft.com/office/drawing/2014/main" id="{3D8FEA42-F236-4785-AEA3-877E079652FC}"/>
              </a:ext>
            </a:extLst>
          </p:cNvPr>
          <p:cNvSpPr txBox="1"/>
          <p:nvPr/>
        </p:nvSpPr>
        <p:spPr>
          <a:xfrm>
            <a:off x="6239438" y="1615048"/>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全社的な経営戦略を示す株主・投資家に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615048"/>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204814"/>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2" name="直線コネクタ 11">
            <a:extLst>
              <a:ext uri="{FF2B5EF4-FFF2-40B4-BE49-F238E27FC236}">
                <a16:creationId xmlns:a16="http://schemas.microsoft.com/office/drawing/2014/main" id="{8C74B625-FB75-16A9-4E79-0A811A4F4754}"/>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51">
            <a:extLst>
              <a:ext uri="{FF2B5EF4-FFF2-40B4-BE49-F238E27FC236}">
                <a16:creationId xmlns:a16="http://schemas.microsoft.com/office/drawing/2014/main" id="{C5C8F299-B060-6B59-4A31-A7004E7F4E0F}"/>
              </a:ext>
            </a:extLst>
          </p:cNvPr>
          <p:cNvSpPr txBox="1"/>
          <p:nvPr/>
        </p:nvSpPr>
        <p:spPr>
          <a:xfrm>
            <a:off x="5986175" y="5446309"/>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dirty="0">
                <a:solidFill>
                  <a:srgbClr val="2E3558"/>
                </a:solidFill>
                <a:latin typeface="+mn-ea"/>
              </a:rPr>
              <a:t>事業の経営課題としての優先度と中長期的な企業価値向上に向けた取組を示すため、具体的取組内容を記載ください（ここで示した項目は</a:t>
            </a:r>
            <a:r>
              <a:rPr lang="ja-JP" altLang="en-US" sz="1600" b="1" u="sng" dirty="0">
                <a:solidFill>
                  <a:srgbClr val="2E3558"/>
                </a:solidFill>
                <a:latin typeface="+mn-ea"/>
              </a:rPr>
              <a:t>あくまで例示であり、個社の事情に即して、記載内容を整理してください</a:t>
            </a:r>
            <a:r>
              <a:rPr lang="ja-JP" altLang="en-US" sz="1600" dirty="0">
                <a:solidFill>
                  <a:srgbClr val="2E3558"/>
                </a:solidFill>
                <a:latin typeface="+mn-ea"/>
              </a:rPr>
              <a:t>）</a:t>
            </a: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514760" y="-200699"/>
            <a:ext cx="11162480"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400" b="1" dirty="0">
                <a:solidFill>
                  <a:schemeClr val="tx1"/>
                </a:solidFill>
                <a:latin typeface="Trebuchet MS" panose="020B0603020202020204" pitchFamily="34" charset="0"/>
                <a:ea typeface="Meiryo UI" panose="020B0604030504040204" pitchFamily="50" charset="-128"/>
              </a:rPr>
              <a:t>（参考）審査項目と実施計画内の各項目との関係性</a:t>
            </a:r>
            <a:endParaRPr kumimoji="1" lang="en-US" sz="2400" b="1" dirty="0">
              <a:solidFill>
                <a:schemeClr val="tx1"/>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1753918065"/>
              </p:ext>
            </p:extLst>
          </p:nvPr>
        </p:nvGraphicFramePr>
        <p:xfrm>
          <a:off x="400869" y="462240"/>
          <a:ext cx="11390261" cy="5933520"/>
        </p:xfrm>
        <a:graphic>
          <a:graphicData uri="http://schemas.openxmlformats.org/drawingml/2006/table">
            <a:tbl>
              <a:tblPr firstRow="1" bandRow="1">
                <a:tableStyleId>{F5AB1C69-6EDB-4FF4-983F-18BD219EF322}</a:tableStyleId>
              </a:tblPr>
              <a:tblGrid>
                <a:gridCol w="5486261">
                  <a:extLst>
                    <a:ext uri="{9D8B030D-6E8A-4147-A177-3AD203B41FA5}">
                      <a16:colId xmlns:a16="http://schemas.microsoft.com/office/drawing/2014/main" val="2723361595"/>
                    </a:ext>
                  </a:extLst>
                </a:gridCol>
                <a:gridCol w="5904000">
                  <a:extLst>
                    <a:ext uri="{9D8B030D-6E8A-4147-A177-3AD203B41FA5}">
                      <a16:colId xmlns:a16="http://schemas.microsoft.com/office/drawing/2014/main" val="573315846"/>
                    </a:ext>
                  </a:extLst>
                </a:gridCol>
              </a:tblGrid>
              <a:tr h="16871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200">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50183">
                <a:tc>
                  <a:txBody>
                    <a:bodyPr/>
                    <a:lstStyle/>
                    <a:p>
                      <a:pPr algn="just" fontAlgn="ctr"/>
                      <a:r>
                        <a:rPr lang="ja-JP" sz="1050" b="0" i="0" u="none" strike="noStrike">
                          <a:solidFill>
                            <a:srgbClr val="000000"/>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050">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4096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3</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）事業概要、（</a:t>
                      </a:r>
                      <a:r>
                        <a:rPr kumimoji="1" lang="en-US" altLang="ja-JP" sz="1050" dirty="0">
                          <a:solidFill>
                            <a:sysClr val="windowText" lastClr="000000"/>
                          </a:solidFill>
                          <a:latin typeface="Meiryo UI" panose="020B0604030504040204" pitchFamily="50" charset="-128"/>
                          <a:ea typeface="Meiryo UI" panose="020B0604030504040204" pitchFamily="50" charset="-128"/>
                        </a:rPr>
                        <a:t>11</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CO</a:t>
                      </a:r>
                      <a:r>
                        <a:rPr kumimoji="1" lang="en-US" altLang="ja-JP" sz="1050" baseline="-25000" dirty="0">
                          <a:solidFill>
                            <a:sysClr val="windowText" lastClr="000000"/>
                          </a:solidFill>
                          <a:latin typeface="Meiryo UI" panose="020B0604030504040204" pitchFamily="50" charset="-128"/>
                          <a:ea typeface="Meiryo UI" panose="020B0604030504040204" pitchFamily="50" charset="-128"/>
                        </a:rPr>
                        <a:t>2</a:t>
                      </a:r>
                      <a:r>
                        <a:rPr kumimoji="1" lang="ja-JP" altLang="en-US" sz="1050" dirty="0">
                          <a:solidFill>
                            <a:sysClr val="windowText" lastClr="000000"/>
                          </a:solidFill>
                          <a:latin typeface="Meiryo UI" panose="020B0604030504040204" pitchFamily="50" charset="-128"/>
                          <a:ea typeface="Meiryo UI" panose="020B0604030504040204" pitchFamily="50" charset="-128"/>
                        </a:rPr>
                        <a:t>削減率目標達成に向けた計画</a:t>
                      </a:r>
                      <a:endParaRPr kumimoji="1" lang="en-US" altLang="ja-JP" sz="1050" dirty="0">
                        <a:solidFill>
                          <a:sysClr val="windowText" lastClr="0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２</a:t>
                      </a:r>
                      <a:r>
                        <a:rPr kumimoji="1" lang="en-US" altLang="ja-JP" sz="1050" dirty="0">
                          <a:solidFill>
                            <a:sysClr val="windowText" lastClr="000000"/>
                          </a:solidFill>
                          <a:latin typeface="Meiryo UI" panose="020B0604030504040204" pitchFamily="50" charset="-128"/>
                          <a:ea typeface="Meiryo UI" panose="020B0604030504040204" pitchFamily="50" charset="-128"/>
                        </a:rPr>
                        <a:t>. </a:t>
                      </a:r>
                      <a:r>
                        <a:rPr kumimoji="1" lang="ja-JP" altLang="en-US" sz="1050" dirty="0">
                          <a:solidFill>
                            <a:sysClr val="windowText" lastClr="000000"/>
                          </a:solidFill>
                          <a:latin typeface="Meiryo UI" panose="020B0604030504040204" pitchFamily="50" charset="-128"/>
                          <a:ea typeface="Meiryo UI" panose="020B0604030504040204" pitchFamily="50" charset="-128"/>
                        </a:rPr>
                        <a:t>排出削減への貢献</a:t>
                      </a:r>
                    </a:p>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なし（様式第１・第２・第４、様式第３別添３）</a:t>
                      </a:r>
                    </a:p>
                  </a:txBody>
                  <a:tcPr marL="36000" marR="36000" marT="14400" marB="10800"/>
                </a:tc>
                <a:extLst>
                  <a:ext uri="{0D108BD9-81ED-4DB2-BD59-A6C34878D82A}">
                    <a16:rowId xmlns:a16="http://schemas.microsoft.com/office/drawing/2014/main" val="4178864527"/>
                  </a:ext>
                </a:extLst>
              </a:tr>
              <a:tr h="27993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50">
                          <a:solidFill>
                            <a:sysClr val="windowText" lastClr="000000"/>
                          </a:solidFill>
                          <a:latin typeface="Meiryo UI" panose="020B0604030504040204" pitchFamily="50" charset="-128"/>
                          <a:ea typeface="Meiryo UI" panose="020B0604030504040204" pitchFamily="50" charset="-128"/>
                        </a:rPr>
                        <a:t>0. </a:t>
                      </a:r>
                      <a:r>
                        <a:rPr kumimoji="1" lang="ja-JP" altLang="en-US" sz="1050">
                          <a:solidFill>
                            <a:sysClr val="windowText" lastClr="000000"/>
                          </a:solidFill>
                          <a:latin typeface="Meiryo UI" panose="020B0604030504040204" pitchFamily="50" charset="-128"/>
                          <a:ea typeface="Meiryo UI" panose="020B0604030504040204" pitchFamily="50" charset="-128"/>
                        </a:rPr>
                        <a:t>共同申請者内における各主体の役割分担</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solidFill>
                            <a:sysClr val="windowText" lastClr="000000"/>
                          </a:solidFill>
                          <a:latin typeface="Meiryo UI" panose="020B0604030504040204" pitchFamily="50" charset="-128"/>
                          <a:ea typeface="Meiryo UI" panose="020B0604030504040204" pitchFamily="50" charset="-128"/>
                        </a:rPr>
                        <a:t>4. </a:t>
                      </a:r>
                      <a:r>
                        <a:rPr kumimoji="1" lang="ja-JP" altLang="en-US" sz="1050">
                          <a:solidFill>
                            <a:sysClr val="windowText" lastClr="000000"/>
                          </a:solidFill>
                          <a:latin typeface="Meiryo UI" panose="020B0604030504040204" pitchFamily="50" charset="-128"/>
                          <a:ea typeface="Meiryo UI" panose="020B0604030504040204" pitchFamily="50" charset="-128"/>
                        </a:rPr>
                        <a:t>（</a:t>
                      </a:r>
                      <a:r>
                        <a:rPr kumimoji="1" lang="en-US" altLang="ja-JP" sz="1050">
                          <a:solidFill>
                            <a:sysClr val="windowText" lastClr="000000"/>
                          </a:solidFill>
                          <a:latin typeface="Meiryo UI" panose="020B0604030504040204" pitchFamily="50" charset="-128"/>
                          <a:ea typeface="Meiryo UI" panose="020B0604030504040204" pitchFamily="50" charset="-128"/>
                        </a:rPr>
                        <a:t>1</a:t>
                      </a:r>
                      <a:r>
                        <a:rPr kumimoji="1" lang="ja-JP" altLang="en-US" sz="1050">
                          <a:solidFill>
                            <a:sysClr val="windowText" lastClr="000000"/>
                          </a:solidFill>
                          <a:latin typeface="Meiryo UI" panose="020B0604030504040204" pitchFamily="50" charset="-128"/>
                          <a:ea typeface="Meiryo UI" panose="020B0604030504040204" pitchFamily="50" charset="-128"/>
                        </a:rPr>
                        <a:t>）組織内の事業推進体制</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50" dirty="0">
                          <a:solidFill>
                            <a:sysClr val="windowText" lastClr="000000"/>
                          </a:solidFill>
                          <a:latin typeface="Meiryo UI" panose="020B0604030504040204" pitchFamily="50" charset="-128"/>
                          <a:ea typeface="Meiryo UI" panose="020B0604030504040204" pitchFamily="50" charset="-128"/>
                        </a:rPr>
                        <a:t>4. </a:t>
                      </a:r>
                      <a:r>
                        <a:rPr kumimoji="1" lang="ja-JP" altLang="en-US" sz="1050" dirty="0">
                          <a:solidFill>
                            <a:sysClr val="windowText" lastClr="000000"/>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4096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 （</a:t>
                      </a:r>
                      <a:r>
                        <a:rPr kumimoji="1" lang="en-US" altLang="ja-JP" sz="1050" dirty="0">
                          <a:solidFill>
                            <a:sysClr val="windowText" lastClr="000000"/>
                          </a:solidFill>
                          <a:latin typeface="Meiryo UI" panose="020B0604030504040204" pitchFamily="50" charset="-128"/>
                          <a:ea typeface="Meiryo UI" panose="020B0604030504040204" pitchFamily="50" charset="-128"/>
                        </a:rPr>
                        <a:t>6</a:t>
                      </a:r>
                      <a:r>
                        <a:rPr kumimoji="1" lang="ja-JP" altLang="en-US" sz="1050" dirty="0">
                          <a:solidFill>
                            <a:sysClr val="windowText" lastClr="000000"/>
                          </a:solidFill>
                          <a:latin typeface="Meiryo UI" panose="020B0604030504040204" pitchFamily="50" charset="-128"/>
                          <a:ea typeface="Meiryo UI" panose="020B0604030504040204" pitchFamily="50" charset="-128"/>
                        </a:rPr>
                        <a:t>）燃料調達計画、（</a:t>
                      </a:r>
                      <a:r>
                        <a:rPr kumimoji="1" lang="en-US" altLang="ja-JP" sz="1050" dirty="0">
                          <a:solidFill>
                            <a:sysClr val="windowText" lastClr="000000"/>
                          </a:solidFill>
                          <a:latin typeface="Meiryo UI" panose="020B0604030504040204" pitchFamily="50" charset="-128"/>
                          <a:ea typeface="Meiryo UI" panose="020B0604030504040204" pitchFamily="50" charset="-128"/>
                        </a:rPr>
                        <a:t>9</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）事業実施計画（投資額の内訳）、（</a:t>
                      </a:r>
                      <a:r>
                        <a:rPr kumimoji="1" lang="en-US" altLang="ja-JP" sz="1050" dirty="0">
                          <a:solidFill>
                            <a:sysClr val="windowText" lastClr="000000"/>
                          </a:solidFill>
                          <a:latin typeface="Meiryo UI" panose="020B0604030504040204" pitchFamily="50" charset="-128"/>
                          <a:ea typeface="Meiryo UI" panose="020B0604030504040204" pitchFamily="50" charset="-128"/>
                        </a:rPr>
                        <a:t>10</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）事業実施計画（投資計画・投資内訳）、（</a:t>
                      </a:r>
                      <a:r>
                        <a:rPr kumimoji="1" lang="en-US" altLang="ja-JP" sz="1050" dirty="0">
                          <a:solidFill>
                            <a:sysClr val="windowText" lastClr="000000"/>
                          </a:solidFill>
                          <a:latin typeface="Meiryo UI" panose="020B0604030504040204" pitchFamily="50" charset="-128"/>
                          <a:ea typeface="Meiryo UI" panose="020B0604030504040204" pitchFamily="50" charset="-128"/>
                        </a:rPr>
                        <a:t>12</a:t>
                      </a:r>
                      <a:r>
                        <a:rPr kumimoji="1" lang="ja-JP" altLang="en-US" sz="1050" dirty="0">
                          <a:solidFill>
                            <a:sysClr val="windowText" lastClr="000000"/>
                          </a:solidFill>
                          <a:latin typeface="Meiryo UI" panose="020B0604030504040204" pitchFamily="50" charset="-128"/>
                          <a:ea typeface="Meiryo UI" panose="020B0604030504040204" pitchFamily="50" charset="-128"/>
                        </a:rPr>
                        <a:t>）将来の自立化に向けた計画</a:t>
                      </a:r>
                      <a:endParaRPr kumimoji="1" lang="en-US" altLang="ja-JP" sz="1050" dirty="0">
                        <a:solidFill>
                          <a:sysClr val="windowText" lastClr="0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キ．間接補助事業のリスク対応（必須項目）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13</a:t>
                      </a:r>
                      <a:r>
                        <a:rPr kumimoji="1" lang="ja-JP" altLang="en-US" sz="1050" dirty="0">
                          <a:solidFill>
                            <a:sysClr val="windowText" lastClr="000000"/>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ク</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a:t>
                      </a: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構造転換の適合性（該当者のみ必須項目）</a:t>
                      </a:r>
                      <a:endParaRPr lang="ja-JP" sz="1050" b="0" i="0" u="none" strike="noStrike">
                        <a:solidFill>
                          <a:sysClr val="windowText" lastClr="000000"/>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14</a:t>
                      </a:r>
                      <a:r>
                        <a:rPr kumimoji="1" lang="ja-JP" altLang="en-US" sz="1050" dirty="0">
                          <a:solidFill>
                            <a:sysClr val="windowText" lastClr="000000"/>
                          </a:solidFill>
                          <a:latin typeface="Meiryo UI" panose="020B0604030504040204" pitchFamily="50" charset="-128"/>
                          <a:ea typeface="Meiryo UI" panose="020B0604030504040204" pitchFamily="50" charset="-128"/>
                        </a:rPr>
                        <a:t>）構造転換とする理由・背景　</a:t>
                      </a:r>
                    </a:p>
                  </a:txBody>
                  <a:tcPr marL="36000" marR="36000" marT="14400" marB="10800"/>
                </a:tc>
                <a:extLst>
                  <a:ext uri="{0D108BD9-81ED-4DB2-BD59-A6C34878D82A}">
                    <a16:rowId xmlns:a16="http://schemas.microsoft.com/office/drawing/2014/main" val="2022381698"/>
                  </a:ext>
                </a:extLst>
              </a:tr>
              <a:tr h="150183">
                <a:tc>
                  <a:txBody>
                    <a:bodyPr/>
                    <a:lstStyle/>
                    <a:p>
                      <a:pPr algn="just" fontAlgn="ct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50" dirty="0">
                          <a:solidFill>
                            <a:sysClr val="windowText" lastClr="000000"/>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27993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a:solidFill>
                            <a:sysClr val="windowText" lastClr="000000"/>
                          </a:solidFill>
                          <a:latin typeface="Meiryo UI" panose="020B0604030504040204" pitchFamily="50" charset="-128"/>
                          <a:ea typeface="Meiryo UI" panose="020B0604030504040204" pitchFamily="50" charset="-128"/>
                        </a:rPr>
                        <a:t>１</a:t>
                      </a:r>
                      <a:r>
                        <a:rPr kumimoji="1" lang="en-US" altLang="ja-JP"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a:t>
                      </a:r>
                      <a:r>
                        <a:rPr kumimoji="1" lang="en-US" altLang="ja-JP" sz="1050">
                          <a:solidFill>
                            <a:sysClr val="windowText" lastClr="000000"/>
                          </a:solidFill>
                          <a:latin typeface="Meiryo UI" panose="020B0604030504040204" pitchFamily="50" charset="-128"/>
                          <a:ea typeface="Meiryo UI" panose="020B0604030504040204" pitchFamily="50" charset="-128"/>
                        </a:rPr>
                        <a:t>10</a:t>
                      </a:r>
                      <a:r>
                        <a:rPr kumimoji="1" lang="ja-JP" altLang="en-US" sz="1050">
                          <a:solidFill>
                            <a:sysClr val="windowText" lastClr="000000"/>
                          </a:solidFill>
                          <a:latin typeface="Meiryo UI" panose="020B0604030504040204" pitchFamily="50" charset="-128"/>
                          <a:ea typeface="Meiryo UI" panose="020B0604030504040204" pitchFamily="50" charset="-128"/>
                        </a:rPr>
                        <a:t>）事業実施計画（投資計画・投資内訳）</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ysClr val="windowText" lastClr="000000"/>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kern="1200">
                          <a:solidFill>
                            <a:sysClr val="windowText" lastClr="000000"/>
                          </a:solidFill>
                          <a:latin typeface="Meiryo UI" panose="020B0604030504040204" pitchFamily="50" charset="-128"/>
                          <a:ea typeface="Meiryo UI" panose="020B0604030504040204" pitchFamily="50" charset="-128"/>
                          <a:cs typeface="+mn-cs"/>
                        </a:rPr>
                        <a:t>１</a:t>
                      </a:r>
                      <a:r>
                        <a:rPr kumimoji="1" lang="en-US" altLang="ja-JP" sz="1050" kern="1200">
                          <a:solidFill>
                            <a:sysClr val="windowText" lastClr="000000"/>
                          </a:solidFill>
                          <a:latin typeface="Meiryo UI" panose="020B0604030504040204" pitchFamily="50" charset="-128"/>
                          <a:ea typeface="Meiryo UI" panose="020B0604030504040204" pitchFamily="50" charset="-128"/>
                          <a:cs typeface="+mn-cs"/>
                        </a:rPr>
                        <a:t>.</a:t>
                      </a:r>
                      <a:r>
                        <a:rPr kumimoji="1" lang="zh-TW" altLang="en-US" sz="1050" kern="1200">
                          <a:solidFill>
                            <a:sysClr val="windowText" lastClr="000000"/>
                          </a:solidFill>
                          <a:latin typeface="Meiryo UI" panose="020B0604030504040204" pitchFamily="50" charset="-128"/>
                          <a:ea typeface="Meiryo UI" panose="020B0604030504040204" pitchFamily="50" charset="-128"/>
                          <a:cs typeface="+mn-cs"/>
                        </a:rPr>
                        <a:t>（</a:t>
                      </a:r>
                      <a:r>
                        <a:rPr kumimoji="1" lang="en-US" altLang="ja-JP" sz="1050">
                          <a:solidFill>
                            <a:sysClr val="windowText" lastClr="000000"/>
                          </a:solidFill>
                          <a:latin typeface="Meiryo UI" panose="020B0604030504040204" pitchFamily="50" charset="-128"/>
                          <a:ea typeface="Meiryo UI" panose="020B0604030504040204" pitchFamily="50" charset="-128"/>
                        </a:rPr>
                        <a:t>8</a:t>
                      </a:r>
                      <a:r>
                        <a:rPr kumimoji="1" lang="zh-TW" altLang="en-US" sz="1050">
                          <a:solidFill>
                            <a:sysClr val="windowText" lastClr="000000"/>
                          </a:solidFill>
                          <a:latin typeface="Meiryo UI" panose="020B0604030504040204" pitchFamily="50" charset="-128"/>
                          <a:ea typeface="Meiryo UI" panose="020B0604030504040204" pitchFamily="50" charset="-128"/>
                        </a:rPr>
                        <a:t>）投資誘発効果</a:t>
                      </a:r>
                      <a:endParaRPr kumimoji="1" lang="ja-JP" altLang="en-US" sz="1050">
                        <a:solidFill>
                          <a:sysClr val="windowText" lastClr="000000"/>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27993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ウ</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a:t>
                      </a: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競争力強化に向けた事業戦略</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1</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）事業環境変化に対する認識、（</a:t>
                      </a:r>
                      <a:r>
                        <a:rPr kumimoji="1" lang="en-US" altLang="ja-JP" sz="1050" dirty="0">
                          <a:solidFill>
                            <a:sysClr val="windowText" lastClr="000000"/>
                          </a:solidFill>
                          <a:latin typeface="Meiryo UI" panose="020B0604030504040204" pitchFamily="50" charset="-128"/>
                          <a:ea typeface="Meiryo UI" panose="020B0604030504040204" pitchFamily="50" charset="-128"/>
                        </a:rPr>
                        <a:t>2</a:t>
                      </a:r>
                      <a:r>
                        <a:rPr kumimoji="1" lang="ja-JP" altLang="en-US" sz="1050" dirty="0">
                          <a:solidFill>
                            <a:sysClr val="windowText" lastClr="000000"/>
                          </a:solidFill>
                          <a:latin typeface="Meiryo UI" panose="020B0604030504040204" pitchFamily="50" charset="-128"/>
                          <a:ea typeface="Meiryo UI" panose="020B0604030504040204" pitchFamily="50" charset="-128"/>
                        </a:rPr>
                        <a:t>）産業構造を踏まえた位置づけ・戦略、（</a:t>
                      </a:r>
                      <a:r>
                        <a:rPr kumimoji="1" lang="en-US" altLang="ja-JP" sz="1050" dirty="0">
                          <a:solidFill>
                            <a:sysClr val="windowText" lastClr="000000"/>
                          </a:solidFill>
                          <a:latin typeface="Meiryo UI" panose="020B0604030504040204" pitchFamily="50" charset="-128"/>
                          <a:ea typeface="Meiryo UI" panose="020B0604030504040204" pitchFamily="50" charset="-128"/>
                        </a:rPr>
                        <a:t>4</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）事業所・施設選定の理由、（</a:t>
                      </a:r>
                      <a:r>
                        <a:rPr kumimoji="1" lang="en-US" altLang="ja-JP" sz="1050" dirty="0">
                          <a:solidFill>
                            <a:sysClr val="windowText" lastClr="000000"/>
                          </a:solidFill>
                          <a:latin typeface="Meiryo UI" panose="020B0604030504040204" pitchFamily="50" charset="-128"/>
                          <a:ea typeface="Meiryo UI" panose="020B0604030504040204" pitchFamily="50" charset="-128"/>
                        </a:rPr>
                        <a:t>5</a:t>
                      </a:r>
                      <a:r>
                        <a:rPr kumimoji="1" lang="ja-JP" altLang="en-US" sz="1050" dirty="0">
                          <a:solidFill>
                            <a:sysClr val="windowText" lastClr="000000"/>
                          </a:solidFill>
                          <a:latin typeface="Meiryo UI" panose="020B0604030504040204" pitchFamily="50" charset="-128"/>
                          <a:ea typeface="Meiryo UI" panose="020B0604030504040204" pitchFamily="50" charset="-128"/>
                        </a:rPr>
                        <a:t>）事業の特徴</a:t>
                      </a:r>
                    </a:p>
                  </a:txBody>
                  <a:tcPr marL="36000" marR="36000" marT="14400" marB="10800"/>
                </a:tc>
                <a:extLst>
                  <a:ext uri="{0D108BD9-81ED-4DB2-BD59-A6C34878D82A}">
                    <a16:rowId xmlns:a16="http://schemas.microsoft.com/office/drawing/2014/main" val="4205198529"/>
                  </a:ext>
                </a:extLst>
              </a:tr>
              <a:tr h="150183">
                <a:tc>
                  <a:txBody>
                    <a:bodyPr/>
                    <a:lstStyle/>
                    <a:p>
                      <a:pPr algn="just" fontAlgn="ctr"/>
                      <a:r>
                        <a:rPr lang="ja-JP" altLang="en-US" sz="1050" b="0" i="0" u="none" strike="noStrike" dirty="0">
                          <a:solidFill>
                            <a:sysClr val="windowText" lastClr="000000"/>
                          </a:solidFill>
                          <a:effectLst/>
                          <a:latin typeface="Meiryo UI" panose="020B0604030504040204" pitchFamily="50" charset="-128"/>
                          <a:ea typeface="Meiryo UI" panose="020B0604030504040204" pitchFamily="50" charset="-128"/>
                        </a:rPr>
                        <a:t>　　エ</a:t>
                      </a:r>
                      <a:r>
                        <a:rPr lang="ja-JP" sz="1050" b="0" i="0" u="none" strike="noStrike" dirty="0">
                          <a:solidFill>
                            <a:sysClr val="windowText" lastClr="000000"/>
                          </a:solidFill>
                          <a:effectLst/>
                          <a:latin typeface="Meiryo UI" panose="020B0604030504040204" pitchFamily="50" charset="-128"/>
                          <a:ea typeface="Meiryo UI" panose="020B0604030504040204" pitchFamily="50" charset="-128"/>
                        </a:rPr>
                        <a:t>．</a:t>
                      </a:r>
                      <a:r>
                        <a:rPr lang="ja-JP" altLang="en-US" sz="1050" b="0" i="0" u="none" strike="noStrike" dirty="0">
                          <a:solidFill>
                            <a:sysClr val="windowText" lastClr="000000"/>
                          </a:solidFill>
                          <a:effectLst/>
                          <a:latin typeface="Meiryo UI" panose="020B0604030504040204" pitchFamily="50" charset="-128"/>
                          <a:ea typeface="Meiryo UI" panose="020B0604030504040204" pitchFamily="50" charset="-128"/>
                        </a:rPr>
                        <a:t>燃料転換による</a:t>
                      </a:r>
                      <a:r>
                        <a:rPr lang="ja-JP" altLang="en-US" sz="1050" b="0" i="0" u="none" strike="noStrike" dirty="0">
                          <a:solidFill>
                            <a:schemeClr val="tx1"/>
                          </a:solidFill>
                          <a:effectLst/>
                          <a:latin typeface="Meiryo UI" panose="020B0604030504040204" pitchFamily="50" charset="-128"/>
                          <a:ea typeface="Meiryo UI" panose="020B0604030504040204" pitchFamily="50" charset="-128"/>
                        </a:rPr>
                        <a:t>カーボンニュートラル</a:t>
                      </a:r>
                      <a:r>
                        <a:rPr lang="ja-JP" altLang="en-US" sz="1050" b="0" i="0" u="none" strike="noStrike" dirty="0">
                          <a:solidFill>
                            <a:sysClr val="windowText" lastClr="000000"/>
                          </a:solidFill>
                          <a:effectLst/>
                          <a:latin typeface="Meiryo UI" panose="020B0604030504040204" pitchFamily="50" charset="-128"/>
                          <a:ea typeface="Meiryo UI" panose="020B0604030504040204" pitchFamily="50" charset="-128"/>
                        </a:rPr>
                        <a:t>化への対応（加点項目）</a:t>
                      </a:r>
                      <a:endParaRPr lang="ja-JP" sz="1050" b="0" i="0" u="none" strike="noStrike" dirty="0">
                        <a:solidFill>
                          <a:sysClr val="windowText" lastClr="000000"/>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50">
                          <a:solidFill>
                            <a:sysClr val="windowText" lastClr="000000"/>
                          </a:solidFill>
                          <a:latin typeface="Meiryo UI" panose="020B0604030504040204" pitchFamily="50" charset="-128"/>
                          <a:ea typeface="Meiryo UI" panose="020B0604030504040204" pitchFamily="50" charset="-128"/>
                        </a:rPr>
                        <a:t>１</a:t>
                      </a:r>
                      <a:r>
                        <a:rPr kumimoji="1" lang="en-US" altLang="ja-JP"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a:t>
                      </a:r>
                      <a:r>
                        <a:rPr kumimoji="1" lang="en-US" altLang="ja-JP" sz="1050">
                          <a:solidFill>
                            <a:sysClr val="windowText" lastClr="000000"/>
                          </a:solidFill>
                          <a:latin typeface="Meiryo UI" panose="020B0604030504040204" pitchFamily="50" charset="-128"/>
                          <a:ea typeface="Meiryo UI" panose="020B0604030504040204" pitchFamily="50" charset="-128"/>
                        </a:rPr>
                        <a:t>7</a:t>
                      </a:r>
                      <a:r>
                        <a:rPr kumimoji="1" lang="ja-JP" altLang="en-US" sz="1050">
                          <a:solidFill>
                            <a:sysClr val="windowText" lastClr="000000"/>
                          </a:solidFill>
                          <a:latin typeface="Meiryo UI" panose="020B0604030504040204" pitchFamily="50" charset="-128"/>
                          <a:ea typeface="Meiryo UI" panose="020B0604030504040204" pitchFamily="50" charset="-128"/>
                        </a:rPr>
                        <a:t>）燃料の安定調達に向けた取組</a:t>
                      </a:r>
                    </a:p>
                  </a:txBody>
                  <a:tcPr marL="36000" marR="36000" marT="14400" marB="10800"/>
                </a:tc>
                <a:extLst>
                  <a:ext uri="{0D108BD9-81ED-4DB2-BD59-A6C34878D82A}">
                    <a16:rowId xmlns:a16="http://schemas.microsoft.com/office/drawing/2014/main" val="1620293601"/>
                  </a:ext>
                </a:extLst>
              </a:tr>
              <a:tr h="150183">
                <a:tc>
                  <a:txBody>
                    <a:bodyPr/>
                    <a:lstStyle/>
                    <a:p>
                      <a:pPr algn="just" fontAlgn="ct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50">
                          <a:solidFill>
                            <a:sysClr val="windowText" lastClr="000000"/>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27993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ア．間接補助事業によるCO</a:t>
                      </a:r>
                      <a:r>
                        <a:rPr lang="ja-JP" sz="1050" b="0" i="0" u="none" strike="noStrike" baseline="-25000">
                          <a:solidFill>
                            <a:sysClr val="windowText" lastClr="000000"/>
                          </a:solidFill>
                          <a:effectLst/>
                          <a:latin typeface="Meiryo UI" panose="020B0604030504040204" pitchFamily="50" charset="-128"/>
                          <a:ea typeface="Meiryo UI" panose="020B0604030504040204" pitchFamily="50" charset="-128"/>
                        </a:rPr>
                        <a:t>2</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排出削減効果（必須項目）</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dirty="0">
                          <a:solidFill>
                            <a:sysClr val="windowText" lastClr="000000"/>
                          </a:solidFill>
                          <a:latin typeface="Meiryo UI" panose="020B0604030504040204" pitchFamily="50" charset="-128"/>
                          <a:ea typeface="Meiryo UI" panose="020B0604030504040204" pitchFamily="50" charset="-128"/>
                        </a:rPr>
                        <a:t>１</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11</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CO</a:t>
                      </a:r>
                      <a:r>
                        <a:rPr kumimoji="1" lang="en-US" altLang="ja-JP" sz="1050" baseline="-25000" dirty="0">
                          <a:solidFill>
                            <a:sysClr val="windowText" lastClr="000000"/>
                          </a:solidFill>
                          <a:latin typeface="Meiryo UI" panose="020B0604030504040204" pitchFamily="50" charset="-128"/>
                          <a:ea typeface="Meiryo UI" panose="020B0604030504040204" pitchFamily="50" charset="-128"/>
                        </a:rPr>
                        <a:t>2</a:t>
                      </a:r>
                      <a:r>
                        <a:rPr kumimoji="1" lang="ja-JP" altLang="en-US" sz="1050" dirty="0">
                          <a:solidFill>
                            <a:sysClr val="windowText" lastClr="000000"/>
                          </a:solidFill>
                          <a:latin typeface="Meiryo UI" panose="020B0604030504040204" pitchFamily="50" charset="-128"/>
                          <a:ea typeface="Meiryo UI" panose="020B0604030504040204" pitchFamily="50" charset="-128"/>
                        </a:rPr>
                        <a:t>削減率目標達成に向けた計画</a:t>
                      </a:r>
                      <a:endParaRPr kumimoji="1" lang="en-US" altLang="ja-JP" sz="1050" dirty="0">
                        <a:solidFill>
                          <a:sysClr val="windowText" lastClr="0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２</a:t>
                      </a:r>
                      <a:r>
                        <a:rPr kumimoji="1" lang="en-US" altLang="ja-JP" sz="1050" dirty="0">
                          <a:solidFill>
                            <a:sysClr val="windowText" lastClr="000000"/>
                          </a:solidFill>
                          <a:latin typeface="Meiryo UI" panose="020B0604030504040204" pitchFamily="50" charset="-128"/>
                          <a:ea typeface="Meiryo UI" panose="020B0604030504040204" pitchFamily="50" charset="-128"/>
                        </a:rPr>
                        <a:t>. </a:t>
                      </a:r>
                      <a:r>
                        <a:rPr kumimoji="1" lang="ja-JP" altLang="en-US" sz="1050" dirty="0">
                          <a:solidFill>
                            <a:sysClr val="windowText" lastClr="000000"/>
                          </a:solidFill>
                          <a:latin typeface="Meiryo UI" panose="020B0604030504040204" pitchFamily="50" charset="-128"/>
                          <a:ea typeface="Meiryo UI" panose="020B0604030504040204" pitchFamily="50" charset="-128"/>
                        </a:rPr>
                        <a:t>排出削減への貢献</a:t>
                      </a:r>
                    </a:p>
                  </a:txBody>
                  <a:tcPr marL="36000" marR="36000" marT="14400" marB="10800"/>
                </a:tc>
                <a:extLst>
                  <a:ext uri="{0D108BD9-81ED-4DB2-BD59-A6C34878D82A}">
                    <a16:rowId xmlns:a16="http://schemas.microsoft.com/office/drawing/2014/main" val="3545810511"/>
                  </a:ext>
                </a:extLst>
              </a:tr>
              <a:tr h="150183">
                <a:tc>
                  <a:txBody>
                    <a:bodyPr/>
                    <a:lstStyle/>
                    <a:p>
                      <a:pPr algn="just" fontAlgn="ctr"/>
                      <a:r>
                        <a:rPr lang="en-US" sz="1050" b="0" i="0" u="none" strike="noStrike">
                          <a:solidFill>
                            <a:sysClr val="windowText" lastClr="000000"/>
                          </a:solidFill>
                          <a:effectLst/>
                          <a:latin typeface="Meiryo UI" panose="020B0604030504040204" pitchFamily="50" charset="-128"/>
                          <a:ea typeface="Meiryo UI" panose="020B0604030504040204" pitchFamily="50" charset="-128"/>
                        </a:rPr>
                        <a:t>④</a:t>
                      </a:r>
                      <a:r>
                        <a:rPr lang="en-US" sz="1050" b="0" i="0" u="none" strike="noStrike" err="1">
                          <a:solidFill>
                            <a:sysClr val="windowText" lastClr="000000"/>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050" b="0" i="0" u="none" strike="noStrike">
                        <a:solidFill>
                          <a:sysClr val="windowText" lastClr="000000"/>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050">
                          <a:solidFill>
                            <a:sysClr val="windowText" lastClr="000000"/>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50183">
                <a:tc>
                  <a:txBody>
                    <a:bodyPr/>
                    <a:lstStyle/>
                    <a:p>
                      <a:pPr algn="just" fontAlgn="ctr"/>
                      <a:r>
                        <a:rPr lang="ja-JP" altLang="en-US" sz="1050" b="0" i="0" u="none" strike="noStrike" dirty="0">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dirty="0">
                          <a:solidFill>
                            <a:sysClr val="windowText" lastClr="000000"/>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３</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1</a:t>
                      </a:r>
                      <a:r>
                        <a:rPr kumimoji="1" lang="ja-JP" altLang="en-US" sz="1050" dirty="0">
                          <a:solidFill>
                            <a:sysClr val="windowText" lastClr="000000"/>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イ．技術的基準（</a:t>
                      </a: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加点</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solidFill>
                            <a:sysClr val="windowText" lastClr="000000"/>
                          </a:solidFill>
                          <a:latin typeface="Meiryo UI" panose="020B0604030504040204" pitchFamily="50" charset="-128"/>
                          <a:ea typeface="Meiryo UI" panose="020B0604030504040204" pitchFamily="50" charset="-128"/>
                        </a:rPr>
                        <a:t>３</a:t>
                      </a:r>
                      <a:r>
                        <a:rPr kumimoji="1" lang="en-US" altLang="ja-JP"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a:t>
                      </a:r>
                      <a:r>
                        <a:rPr kumimoji="1" lang="en-US" altLang="ja-JP" sz="1050">
                          <a:solidFill>
                            <a:sysClr val="windowText" lastClr="000000"/>
                          </a:solidFill>
                          <a:latin typeface="Meiryo UI" panose="020B0604030504040204" pitchFamily="50" charset="-128"/>
                          <a:ea typeface="Meiryo UI" panose="020B0604030504040204" pitchFamily="50" charset="-128"/>
                        </a:rPr>
                        <a:t>2</a:t>
                      </a:r>
                      <a:r>
                        <a:rPr kumimoji="1" lang="ja-JP" altLang="en-US" sz="1050">
                          <a:solidFill>
                            <a:sysClr val="windowText" lastClr="000000"/>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３</a:t>
                      </a:r>
                      <a:r>
                        <a:rPr kumimoji="1" lang="en-US" altLang="ja-JP" sz="1050" dirty="0">
                          <a:solidFill>
                            <a:sysClr val="windowText" lastClr="000000"/>
                          </a:solidFill>
                          <a:latin typeface="Meiryo UI" panose="020B0604030504040204" pitchFamily="50" charset="-128"/>
                          <a:ea typeface="Meiryo UI" panose="020B0604030504040204" pitchFamily="50" charset="-128"/>
                        </a:rPr>
                        <a:t>.</a:t>
                      </a:r>
                      <a:r>
                        <a:rPr kumimoji="1" lang="ja-JP" altLang="en-US" sz="1050" dirty="0">
                          <a:solidFill>
                            <a:sysClr val="windowText" lastClr="000000"/>
                          </a:solidFill>
                          <a:latin typeface="Meiryo UI" panose="020B0604030504040204" pitchFamily="50" charset="-128"/>
                          <a:ea typeface="Meiryo UI" panose="020B0604030504040204" pitchFamily="50" charset="-128"/>
                        </a:rPr>
                        <a:t>（</a:t>
                      </a:r>
                      <a:r>
                        <a:rPr kumimoji="1" lang="en-US" altLang="ja-JP" sz="1050" dirty="0">
                          <a:solidFill>
                            <a:sysClr val="windowText" lastClr="000000"/>
                          </a:solidFill>
                          <a:latin typeface="Meiryo UI" panose="020B0604030504040204" pitchFamily="50" charset="-128"/>
                          <a:ea typeface="Meiryo UI" panose="020B0604030504040204" pitchFamily="50" charset="-128"/>
                        </a:rPr>
                        <a:t>3</a:t>
                      </a:r>
                      <a:r>
                        <a:rPr kumimoji="1" lang="ja-JP" altLang="en-US" sz="1050" dirty="0">
                          <a:solidFill>
                            <a:sysClr val="windowText" lastClr="000000"/>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50183">
                <a:tc>
                  <a:txBody>
                    <a:bodyPr/>
                    <a:lstStyle/>
                    <a:p>
                      <a:pPr algn="just" fontAlgn="ct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ア．人材確保に向けた取組（</a:t>
                      </a: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必須</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479337005"/>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3879165536"/>
                  </a:ext>
                </a:extLst>
              </a:tr>
              <a:tr h="150183">
                <a:tc>
                  <a:txBody>
                    <a:bodyPr/>
                    <a:lstStyle/>
                    <a:p>
                      <a:pPr algn="just" fontAlgn="ctr"/>
                      <a:r>
                        <a:rPr lang="ja-JP" altLang="en-US" sz="1050" b="0" i="0" u="none" strike="noStrike">
                          <a:solidFill>
                            <a:sysClr val="windowText" lastClr="000000"/>
                          </a:solidFill>
                          <a:effectLst/>
                          <a:latin typeface="Meiryo UI" panose="020B0604030504040204" pitchFamily="50" charset="-128"/>
                          <a:ea typeface="Meiryo UI" panose="020B0604030504040204" pitchFamily="50" charset="-128"/>
                        </a:rPr>
                        <a:t>　　</a:t>
                      </a:r>
                      <a:r>
                        <a:rPr lang="ja-JP" sz="1050" b="0" i="0" u="none" strike="noStrike">
                          <a:solidFill>
                            <a:sysClr val="windowText" lastClr="000000"/>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050" dirty="0">
                          <a:solidFill>
                            <a:sysClr val="windowText" lastClr="000000"/>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1919358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33A4D80-4032-0524-8770-06DC71EE1482}"/>
              </a:ext>
            </a:extLst>
          </p:cNvPr>
          <p:cNvGraphicFramePr>
            <a:graphicFrameLocks noChangeAspect="1"/>
          </p:cNvGraphicFramePr>
          <p:nvPr>
            <p:custDataLst>
              <p:tags r:id="rId1"/>
            </p:custDataLst>
            <p:extLst>
              <p:ext uri="{D42A27DB-BD31-4B8C-83A1-F6EECF244321}">
                <p14:modId xmlns:p14="http://schemas.microsoft.com/office/powerpoint/2010/main" val="20790864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9" imgH="360" progId="TCLayout.ActiveDocument.1">
                  <p:embed/>
                </p:oleObj>
              </mc:Choice>
              <mc:Fallback>
                <p:oleObj name="think-cell スライド" r:id="rId3" imgW="359" imgH="360" progId="TCLayout.ActiveDocument.1">
                  <p:embed/>
                  <p:pic>
                    <p:nvPicPr>
                      <p:cNvPr id="5" name="think-cell data - do not delete" hidden="1">
                        <a:extLst>
                          <a:ext uri="{FF2B5EF4-FFF2-40B4-BE49-F238E27FC236}">
                            <a16:creationId xmlns:a16="http://schemas.microsoft.com/office/drawing/2014/main" id="{333A4D80-4032-0524-8770-06DC71EE14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0. </a:t>
            </a:r>
            <a:r>
              <a:rPr lang="ja-JP" altLang="en-US" sz="2000"/>
              <a:t>共同申請者内における各主体の役割分担</a:t>
            </a:r>
            <a:endParaRPr kumimoji="1" lang="en-US" sz="200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7921645" y="10433"/>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本ページは幹事会社のみ提出</a:t>
            </a:r>
            <a:endParaRPr kumimoji="1" lang="en-US" altLang="ja-JP" sz="1600">
              <a:solidFill>
                <a:srgbClr val="FF0000"/>
              </a:solidFill>
              <a:latin typeface="Meiryo UI" panose="020B0604030504040204" pitchFamily="50" charset="-128"/>
              <a:ea typeface="Meiryo UI" panose="020B0604030504040204" pitchFamily="50" charset="-128"/>
            </a:endParaRPr>
          </a:p>
          <a:p>
            <a:pPr algn="ctr"/>
            <a:r>
              <a:rPr kumimoji="1" lang="ja-JP" altLang="en-US" sz="1200">
                <a:solidFill>
                  <a:srgbClr val="FF0000"/>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46824"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社（幹事会社）</a:t>
            </a:r>
          </a:p>
        </p:txBody>
      </p:sp>
      <p:sp>
        <p:nvSpPr>
          <p:cNvPr id="29" name="角丸四角形 28"/>
          <p:cNvSpPr/>
          <p:nvPr/>
        </p:nvSpPr>
        <p:spPr>
          <a:xfrm>
            <a:off x="4262252"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8" name="角丸四角形 37"/>
          <p:cNvSpPr/>
          <p:nvPr/>
        </p:nvSpPr>
        <p:spPr>
          <a:xfrm>
            <a:off x="8177681"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 name="テキスト ボックス 2"/>
          <p:cNvSpPr txBox="1"/>
          <p:nvPr/>
        </p:nvSpPr>
        <p:spPr>
          <a:xfrm>
            <a:off x="793290" y="20829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A</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98396" y="24823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3" name="テキスト ボックス 52"/>
          <p:cNvSpPr txBox="1"/>
          <p:nvPr/>
        </p:nvSpPr>
        <p:spPr>
          <a:xfrm>
            <a:off x="4727246" y="20360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B</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624147" y="20360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C</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4494347" y="24700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422977" y="24416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28" name="二等辺三角形 27"/>
          <p:cNvSpPr/>
          <p:nvPr/>
        </p:nvSpPr>
        <p:spPr>
          <a:xfrm flipV="1">
            <a:off x="3547701" y="5253710"/>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71692" y="5602908"/>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lumMod val="50000"/>
                  </a:schemeClr>
                </a:solidFill>
                <a:latin typeface="Meiryo UI" panose="020B0604030504040204" pitchFamily="50" charset="-128"/>
                <a:ea typeface="Meiryo UI" panose="020B0604030504040204" pitchFamily="50" charset="-128"/>
              </a:rPr>
              <a:t>（提案事業の目的：○○）の実現</a:t>
            </a:r>
          </a:p>
        </p:txBody>
      </p:sp>
      <p:sp>
        <p:nvSpPr>
          <p:cNvPr id="8" name="正方形/長方形 7">
            <a:extLst>
              <a:ext uri="{FF2B5EF4-FFF2-40B4-BE49-F238E27FC236}">
                <a16:creationId xmlns:a16="http://schemas.microsoft.com/office/drawing/2014/main" id="{A9F3DCFF-459B-42E0-BB7B-C129D0EA825F}"/>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
        <p:nvSpPr>
          <p:cNvPr id="52" name="TextBox 51">
            <a:extLst>
              <a:ext uri="{FF2B5EF4-FFF2-40B4-BE49-F238E27FC236}">
                <a16:creationId xmlns:a16="http://schemas.microsoft.com/office/drawing/2014/main" id="{09980D6C-981C-49CF-AC8B-20780AD8812A}"/>
              </a:ext>
            </a:extLst>
          </p:cNvPr>
          <p:cNvSpPr txBox="1"/>
          <p:nvPr/>
        </p:nvSpPr>
        <p:spPr>
          <a:xfrm>
            <a:off x="854744" y="3675543"/>
            <a:ext cx="10476000" cy="86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a:t>共同実施として参加する企業等各提案者の本事業における役割分担を簡潔に記載ください</a:t>
            </a:r>
            <a:endParaRPr lang="en-US" altLang="ja-JP"/>
          </a:p>
          <a:p>
            <a:r>
              <a:rPr lang="ja-JP" altLang="en-US"/>
              <a:t>（各提案者が提出する「</a:t>
            </a:r>
            <a:r>
              <a:rPr lang="en-US" altLang="ja-JP"/>
              <a:t>4. </a:t>
            </a:r>
            <a:r>
              <a:rPr lang="ja-JP" altLang="en-US"/>
              <a:t>経営層のコミット」（特に（</a:t>
            </a:r>
            <a:r>
              <a:rPr lang="en-US" altLang="ja-JP"/>
              <a:t>1</a:t>
            </a:r>
            <a:r>
              <a:rPr lang="ja-JP" altLang="en-US"/>
              <a:t>）組織内の事業推進体制）」の内容と整合性を図ること、フォーマットはあくまで一例）</a:t>
            </a:r>
            <a:endParaRPr lang="en-US"/>
          </a:p>
        </p:txBody>
      </p:sp>
      <p:sp>
        <p:nvSpPr>
          <p:cNvPr id="6" name="Title 1">
            <a:extLst>
              <a:ext uri="{FF2B5EF4-FFF2-40B4-BE49-F238E27FC236}">
                <a16:creationId xmlns:a16="http://schemas.microsoft.com/office/drawing/2014/main" id="{A11861B8-A4E9-6F4D-12E7-DDA1E83B265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本事業では、</a:t>
            </a:r>
            <a:r>
              <a:rPr lang="en-US" altLang="ja-JP">
                <a:solidFill>
                  <a:schemeClr val="tx1"/>
                </a:solidFill>
              </a:rPr>
              <a:t>xx</a:t>
            </a:r>
            <a:r>
              <a:rPr lang="ja-JP" altLang="en-US">
                <a:solidFill>
                  <a:schemeClr val="tx1"/>
                </a:solidFill>
              </a:rPr>
              <a:t>が幹事企業となり、</a:t>
            </a:r>
            <a:r>
              <a:rPr lang="en-US" altLang="ja-JP">
                <a:solidFill>
                  <a:schemeClr val="tx1"/>
                </a:solidFill>
              </a:rPr>
              <a:t>xx</a:t>
            </a:r>
            <a:r>
              <a:rPr lang="ja-JP" altLang="en-US">
                <a:solidFill>
                  <a:schemeClr val="tx1"/>
                </a:solidFill>
              </a:rPr>
              <a:t>等と連携しながら、</a:t>
            </a:r>
            <a:r>
              <a:rPr lang="en-US" altLang="ja-JP">
                <a:solidFill>
                  <a:schemeClr val="tx1"/>
                </a:solidFill>
              </a:rPr>
              <a:t>xx</a:t>
            </a:r>
            <a:r>
              <a:rPr lang="ja-JP" altLang="en-US">
                <a:solidFill>
                  <a:schemeClr val="tx1"/>
                </a:solidFill>
              </a:rPr>
              <a:t>の実現に向けた体制を構築する</a:t>
            </a:r>
            <a:endParaRPr kumimoji="1" lang="en-US">
              <a:solidFill>
                <a:schemeClr val="tx1"/>
              </a:solidFill>
            </a:endParaRPr>
          </a:p>
        </p:txBody>
      </p:sp>
      <p:cxnSp>
        <p:nvCxnSpPr>
          <p:cNvPr id="7" name="直線コネクタ 6">
            <a:extLst>
              <a:ext uri="{FF2B5EF4-FFF2-40B4-BE49-F238E27FC236}">
                <a16:creationId xmlns:a16="http://schemas.microsoft.com/office/drawing/2014/main" id="{0A4A1541-0C1E-59C5-0B72-16356B253F4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chemeClr val="tx1"/>
                </a:solidFill>
                <a:latin typeface="Trebuchet MS" panose="020B0603020202020204" pitchFamily="34" charset="0"/>
                <a:ea typeface="Meiryo UI" panose="020B0604030504040204" pitchFamily="50" charset="-128"/>
              </a:rPr>
              <a:t>１．事業戦略・事業計画</a:t>
            </a:r>
            <a:endParaRPr kumimoji="1" lang="en-US" sz="5400">
              <a:solidFill>
                <a:schemeClr val="tx1"/>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647351" y="1810887"/>
            <a:ext cx="5328000" cy="3276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95622"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）事業環境変化に対する認識</a:t>
            </a:r>
            <a:endParaRPr kumimoji="1" lang="en-US" sz="2000">
              <a:solidFill>
                <a:srgbClr val="FF0000"/>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43">
            <a:extLst>
              <a:ext uri="{FF2B5EF4-FFF2-40B4-BE49-F238E27FC236}">
                <a16:creationId xmlns:a16="http://schemas.microsoft.com/office/drawing/2014/main" id="{21E1FCBA-91BA-4C86-B005-F67049A83054}"/>
              </a:ext>
            </a:extLst>
          </p:cNvPr>
          <p:cNvSpPr/>
          <p:nvPr/>
        </p:nvSpPr>
        <p:spPr>
          <a:xfrm>
            <a:off x="647352" y="5263765"/>
            <a:ext cx="1091599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2" name="グループ化 1">
            <a:extLst>
              <a:ext uri="{FF2B5EF4-FFF2-40B4-BE49-F238E27FC236}">
                <a16:creationId xmlns:a16="http://schemas.microsoft.com/office/drawing/2014/main" id="{DE0EE34F-7FDC-084F-147E-C45F2A241526}"/>
              </a:ext>
            </a:extLst>
          </p:cNvPr>
          <p:cNvGrpSpPr/>
          <p:nvPr/>
        </p:nvGrpSpPr>
        <p:grpSpPr>
          <a:xfrm>
            <a:off x="746778" y="1377175"/>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カーボンニュートラルを踏まえたマクロトレンド認識</a:t>
              </a:r>
              <a:endParaRPr lang="en-US" b="1"/>
            </a:p>
          </p:txBody>
        </p:sp>
      </p:grpSp>
      <p:cxnSp>
        <p:nvCxnSpPr>
          <p:cNvPr id="7" name="Straight Connector 40">
            <a:extLst>
              <a:ext uri="{FF2B5EF4-FFF2-40B4-BE49-F238E27FC236}">
                <a16:creationId xmlns:a16="http://schemas.microsoft.com/office/drawing/2014/main" id="{20132D81-6301-DB92-A2EA-0C1689844765}"/>
              </a:ext>
            </a:extLst>
          </p:cNvPr>
          <p:cNvCxnSpPr>
            <a:cxnSpLocks/>
          </p:cNvCxnSpPr>
          <p:nvPr/>
        </p:nvCxnSpPr>
        <p:spPr>
          <a:xfrm>
            <a:off x="647351" y="5148625"/>
            <a:ext cx="1091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8" name="Group 41">
            <a:extLst>
              <a:ext uri="{FF2B5EF4-FFF2-40B4-BE49-F238E27FC236}">
                <a16:creationId xmlns:a16="http://schemas.microsoft.com/office/drawing/2014/main" id="{A81B9AB0-74AC-96BD-492A-6261EB58FDAD}"/>
              </a:ext>
            </a:extLst>
          </p:cNvPr>
          <p:cNvGrpSpPr/>
          <p:nvPr/>
        </p:nvGrpSpPr>
        <p:grpSpPr>
          <a:xfrm rot="16200000" flipH="1">
            <a:off x="5999012" y="5040625"/>
            <a:ext cx="216000" cy="216000"/>
            <a:chOff x="5937564" y="3833745"/>
            <a:chExt cx="306171" cy="306910"/>
          </a:xfrm>
        </p:grpSpPr>
        <p:sp>
          <p:nvSpPr>
            <p:cNvPr id="9" name="Freeform 94">
              <a:extLst>
                <a:ext uri="{FF2B5EF4-FFF2-40B4-BE49-F238E27FC236}">
                  <a16:creationId xmlns:a16="http://schemas.microsoft.com/office/drawing/2014/main" id="{C36D785D-5ECD-6CA6-0D45-DE1F17CC925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CA5581B2-9153-9C62-3234-CE44CC8A5B4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222711" y="1377175"/>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カーボンニュートラル社会における自社の将来像</a:t>
              </a:r>
            </a:p>
          </p:txBody>
        </p:sp>
      </p:grpSp>
      <p:sp>
        <p:nvSpPr>
          <p:cNvPr id="17" name="TextBox 51">
            <a:extLst>
              <a:ext uri="{FF2B5EF4-FFF2-40B4-BE49-F238E27FC236}">
                <a16:creationId xmlns:a16="http://schemas.microsoft.com/office/drawing/2014/main" id="{18030D3B-AC72-ADF8-6469-5C1FE62FFDB6}"/>
              </a:ext>
            </a:extLst>
          </p:cNvPr>
          <p:cNvSpPr txBox="1"/>
          <p:nvPr/>
        </p:nvSpPr>
        <p:spPr>
          <a:xfrm>
            <a:off x="1728704" y="2808851"/>
            <a:ext cx="4032747" cy="9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社会・経済・政策・技術面等の事業環境の</a:t>
            </a:r>
            <a:br>
              <a:rPr lang="en-US" altLang="ja-JP" sz="1600">
                <a:solidFill>
                  <a:srgbClr val="2E3558"/>
                </a:solidFill>
                <a:latin typeface="+mn-ea"/>
              </a:rPr>
            </a:br>
            <a:r>
              <a:rPr lang="ja-JP" altLang="en-US" sz="1600">
                <a:solidFill>
                  <a:srgbClr val="2E3558"/>
                </a:solidFill>
                <a:latin typeface="+mn-ea"/>
              </a:rPr>
              <a:t>変化・事実認識を記載ください</a:t>
            </a:r>
          </a:p>
        </p:txBody>
      </p:sp>
      <p:sp>
        <p:nvSpPr>
          <p:cNvPr id="18" name="TextBox 51">
            <a:extLst>
              <a:ext uri="{FF2B5EF4-FFF2-40B4-BE49-F238E27FC236}">
                <a16:creationId xmlns:a16="http://schemas.microsoft.com/office/drawing/2014/main" id="{E5EF982D-4614-6DDC-6A06-A770D46E11D3}"/>
              </a:ext>
            </a:extLst>
          </p:cNvPr>
          <p:cNvSpPr txBox="1"/>
          <p:nvPr/>
        </p:nvSpPr>
        <p:spPr>
          <a:xfrm>
            <a:off x="6906336" y="2808851"/>
            <a:ext cx="4032747" cy="126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600">
                <a:solidFill>
                  <a:srgbClr val="2E3558"/>
                </a:solidFill>
                <a:latin typeface="+mn-ea"/>
              </a:rPr>
              <a:t>2050</a:t>
            </a:r>
            <a:r>
              <a:rPr lang="ja-JP" altLang="en-US" sz="1600">
                <a:solidFill>
                  <a:srgbClr val="2E3558"/>
                </a:solidFill>
                <a:latin typeface="+mn-ea"/>
              </a:rPr>
              <a:t>年カーボンニュートラルの実現のために、本事業実施の前提となる将来像を示してください（例：業界・市場動向やエネルギー需給構造の変化等）</a:t>
            </a: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）産業構造を踏まえた位置づけ・戦略</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0" y="658342"/>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将来の産業構造を見据えて、</a:t>
            </a:r>
            <a:r>
              <a:rPr kumimoji="1" lang="en-US" altLang="ja-JP">
                <a:solidFill>
                  <a:schemeClr val="tx1"/>
                </a:solidFill>
              </a:rPr>
              <a:t>GX</a:t>
            </a:r>
            <a:r>
              <a:rPr kumimoji="1" lang="ja-JP" altLang="en-US">
                <a:solidFill>
                  <a:schemeClr val="tx1"/>
                </a:solidFill>
              </a:rPr>
              <a:t>投資を</a:t>
            </a:r>
            <a:r>
              <a:rPr kumimoji="1" lang="en-US" altLang="ja-JP">
                <a:solidFill>
                  <a:schemeClr val="tx1"/>
                </a:solidFill>
              </a:rPr>
              <a:t>XX</a:t>
            </a:r>
            <a:r>
              <a:rPr kumimoji="1" lang="ja-JP" altLang="en-US">
                <a:solidFill>
                  <a:schemeClr val="tx1"/>
                </a:solidFill>
              </a:rPr>
              <a:t>に活用して競争力を強化する</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4" name="正方形/長方形 13">
            <a:extLst>
              <a:ext uri="{FF2B5EF4-FFF2-40B4-BE49-F238E27FC236}">
                <a16:creationId xmlns:a16="http://schemas.microsoft.com/office/drawing/2014/main" id="{F936BDFF-400A-677E-B9E8-AFB014C87681}"/>
              </a:ext>
            </a:extLst>
          </p:cNvPr>
          <p:cNvSpPr/>
          <p:nvPr/>
        </p:nvSpPr>
        <p:spPr>
          <a:xfrm>
            <a:off x="6307539" y="1291286"/>
            <a:ext cx="5256000" cy="2016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将来の産業構造</a:t>
            </a:r>
            <a:r>
              <a:rPr kumimoji="1" lang="en-US" altLang="ja-JP" sz="1400" dirty="0">
                <a:solidFill>
                  <a:schemeClr val="tx1"/>
                </a:solidFill>
                <a:latin typeface="Meiryo UI" panose="020B0604030504040204" pitchFamily="50" charset="-128"/>
                <a:ea typeface="Meiryo UI" panose="020B0604030504040204" pitchFamily="50" charset="-128"/>
              </a:rPr>
              <a:t>】</a:t>
            </a:r>
          </a:p>
          <a:p>
            <a:pPr marL="182563" indent="-182563">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国内のマクロ動向の変化に伴い、市場規模が○○兆円に変動し、生産量が○○万</a:t>
            </a:r>
            <a:r>
              <a:rPr kumimoji="1" lang="en-US" altLang="ja-JP" sz="1400" dirty="0">
                <a:solidFill>
                  <a:schemeClr val="tx1"/>
                </a:solidFill>
                <a:latin typeface="Meiryo UI" panose="020B0604030504040204" pitchFamily="50" charset="-128"/>
                <a:ea typeface="Meiryo UI" panose="020B0604030504040204" pitchFamily="50" charset="-128"/>
              </a:rPr>
              <a:t>t</a:t>
            </a:r>
            <a:r>
              <a:rPr kumimoji="1" lang="ja-JP" altLang="en-US" sz="1400" dirty="0">
                <a:solidFill>
                  <a:schemeClr val="tx1"/>
                </a:solidFill>
                <a:latin typeface="Meiryo UI" panose="020B0604030504040204" pitchFamily="50" charset="-128"/>
                <a:ea typeface="Meiryo UI" panose="020B0604030504040204" pitchFamily="50" charset="-128"/>
              </a:rPr>
              <a:t>に変動する見込み。</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向けの最終用途市場からグリーン化の流れが押し寄せ、原料だけでなく、エネルギー由来のものについても脱炭素が求められる。</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C489103-EFC5-4BA2-CF02-3863D1B2CF4F}"/>
              </a:ext>
            </a:extLst>
          </p:cNvPr>
          <p:cNvSpPr/>
          <p:nvPr/>
        </p:nvSpPr>
        <p:spPr>
          <a:xfrm>
            <a:off x="6311865" y="3663333"/>
            <a:ext cx="5256000" cy="23945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本事業の位置づけ・戦略</a:t>
            </a:r>
            <a:r>
              <a:rPr kumimoji="1" lang="en-US" altLang="ja-JP" sz="1400" dirty="0">
                <a:solidFill>
                  <a:schemeClr val="tx1"/>
                </a:solidFill>
                <a:latin typeface="Meiryo UI" panose="020B0604030504040204" pitchFamily="50" charset="-128"/>
                <a:ea typeface="Meiryo UI" panose="020B0604030504040204" pitchFamily="50" charset="-128"/>
              </a:rPr>
              <a:t>】</a:t>
            </a:r>
            <a:endParaRPr lang="en-US" altLang="ja-JP" sz="1400" dirty="0">
              <a:solidFill>
                <a:srgbClr val="FF0000"/>
              </a:solidFill>
              <a:latin typeface="Meiryo UI" panose="020B0604030504040204" pitchFamily="50" charset="-128"/>
              <a:ea typeface="Meiryo UI" panose="020B0604030504040204" pitchFamily="50" charset="-128"/>
              <a:cs typeface="ＭＳ Ｐゴシック" panose="020B060007020508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今後の需要動向やグリーン化の流れを受けて、脱炭素化及び国内社会インフラの維持の両立をしていくことが重要。</a:t>
            </a:r>
            <a:endParaRPr lang="en-US" altLang="ja-JP" sz="1400" dirty="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製品のグリーン化は、研究開発段階であるため、足元は、エネルギー由来の脱炭素化を進める。</a:t>
            </a:r>
            <a:endParaRPr lang="en-US" altLang="ja-JP" sz="1400" dirty="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endParaRPr>
          </a:p>
          <a:p>
            <a:pPr marL="285750" indent="-285750">
              <a:buFont typeface="Arial" panose="020B0604020202020204" pitchFamily="34" charset="0"/>
              <a:buChar char="•"/>
            </a:pPr>
            <a:r>
              <a:rPr lang="ja-JP" altLang="en-US" sz="1400" dirty="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また、将来の市場動向</a:t>
            </a:r>
            <a:r>
              <a:rPr lang="ja-JP" altLang="ja-JP" sz="1400" dirty="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を見越した事業転換や企業連携など</a:t>
            </a:r>
            <a:r>
              <a:rPr lang="ja-JP" altLang="en-US" sz="1400" dirty="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の検討等も進める。</a:t>
            </a:r>
            <a:endParaRPr lang="en-US" altLang="ja-JP" sz="1400" dirty="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p:txBody>
      </p:sp>
      <p:cxnSp>
        <p:nvCxnSpPr>
          <p:cNvPr id="51" name="Straight Connector 40">
            <a:extLst>
              <a:ext uri="{FF2B5EF4-FFF2-40B4-BE49-F238E27FC236}">
                <a16:creationId xmlns:a16="http://schemas.microsoft.com/office/drawing/2014/main" id="{7A298F53-9532-ECA8-8439-9C575B0A963C}"/>
              </a:ext>
            </a:extLst>
          </p:cNvPr>
          <p:cNvCxnSpPr>
            <a:cxnSpLocks/>
          </p:cNvCxnSpPr>
          <p:nvPr/>
        </p:nvCxnSpPr>
        <p:spPr>
          <a:xfrm flipV="1">
            <a:off x="6095625" y="1413827"/>
            <a:ext cx="0" cy="527171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4" name="Group 41">
            <a:extLst>
              <a:ext uri="{FF2B5EF4-FFF2-40B4-BE49-F238E27FC236}">
                <a16:creationId xmlns:a16="http://schemas.microsoft.com/office/drawing/2014/main" id="{6741AFA0-2946-954E-D8EC-E4DBE9E94E47}"/>
              </a:ext>
            </a:extLst>
          </p:cNvPr>
          <p:cNvGrpSpPr/>
          <p:nvPr/>
        </p:nvGrpSpPr>
        <p:grpSpPr>
          <a:xfrm rot="10800000" flipH="1">
            <a:off x="5987625" y="2280791"/>
            <a:ext cx="216000" cy="216000"/>
            <a:chOff x="5937564" y="3833745"/>
            <a:chExt cx="306171" cy="306910"/>
          </a:xfrm>
        </p:grpSpPr>
        <p:sp>
          <p:nvSpPr>
            <p:cNvPr id="58" name="Freeform 94">
              <a:extLst>
                <a:ext uri="{FF2B5EF4-FFF2-40B4-BE49-F238E27FC236}">
                  <a16:creationId xmlns:a16="http://schemas.microsoft.com/office/drawing/2014/main" id="{6351125B-5D04-15C2-0E80-E64569F7B59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71" name="Freeform 95">
              <a:extLst>
                <a:ext uri="{FF2B5EF4-FFF2-40B4-BE49-F238E27FC236}">
                  <a16:creationId xmlns:a16="http://schemas.microsoft.com/office/drawing/2014/main" id="{682AFC23-C8DE-5BBB-75EC-E419EDD320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13" name="矢印: 下 112">
            <a:extLst>
              <a:ext uri="{FF2B5EF4-FFF2-40B4-BE49-F238E27FC236}">
                <a16:creationId xmlns:a16="http://schemas.microsoft.com/office/drawing/2014/main" id="{F425BB52-4AA2-337F-789D-3EAD9C7ADC11}"/>
              </a:ext>
            </a:extLst>
          </p:cNvPr>
          <p:cNvSpPr/>
          <p:nvPr/>
        </p:nvSpPr>
        <p:spPr>
          <a:xfrm rot="10800000" flipV="1">
            <a:off x="8393078" y="3370426"/>
            <a:ext cx="1076325" cy="205674"/>
          </a:xfrm>
          <a:prstGeom prst="down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TextBox 23">
            <a:extLst>
              <a:ext uri="{FF2B5EF4-FFF2-40B4-BE49-F238E27FC236}">
                <a16:creationId xmlns:a16="http://schemas.microsoft.com/office/drawing/2014/main" id="{5B994210-9BEF-9CD7-FB13-D1853A7AE669}"/>
              </a:ext>
            </a:extLst>
          </p:cNvPr>
          <p:cNvSpPr txBox="1"/>
          <p:nvPr/>
        </p:nvSpPr>
        <p:spPr>
          <a:xfrm>
            <a:off x="641349" y="1309575"/>
            <a:ext cx="5277715" cy="4748326"/>
          </a:xfrm>
          <a:prstGeom prst="rect">
            <a:avLst/>
          </a:prstGeom>
          <a:noFill/>
          <a:ln w="9525" cap="rnd">
            <a:solidFill>
              <a:schemeClr val="bg1">
                <a:lumMod val="50000"/>
              </a:schemeClr>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a:t>
            </a:r>
            <a:r>
              <a:rPr lang="ja-JP" altLang="en-US" b="1"/>
              <a:t>現在の産業構造の分析</a:t>
            </a:r>
            <a:r>
              <a:rPr lang="en-US" altLang="ja-JP" b="1"/>
              <a:t>】</a:t>
            </a:r>
            <a:endParaRPr lang="en-US" b="1"/>
          </a:p>
        </p:txBody>
      </p:sp>
      <p:sp>
        <p:nvSpPr>
          <p:cNvPr id="8" name="正方形/長方形 7">
            <a:extLst>
              <a:ext uri="{FF2B5EF4-FFF2-40B4-BE49-F238E27FC236}">
                <a16:creationId xmlns:a16="http://schemas.microsoft.com/office/drawing/2014/main" id="{EB824A9C-E9A0-E2AE-689E-E0CECFB6D3A8}"/>
              </a:ext>
            </a:extLst>
          </p:cNvPr>
          <p:cNvSpPr/>
          <p:nvPr/>
        </p:nvSpPr>
        <p:spPr>
          <a:xfrm>
            <a:off x="806338" y="1602309"/>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1F59A68A-6ACF-C8EE-17A1-DBD313AAC867}"/>
              </a:ext>
            </a:extLst>
          </p:cNvPr>
          <p:cNvSpPr/>
          <p:nvPr/>
        </p:nvSpPr>
        <p:spPr>
          <a:xfrm>
            <a:off x="806338" y="3070985"/>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CCC4BE3-0B25-CD15-A470-4BD174633FC2}"/>
              </a:ext>
            </a:extLst>
          </p:cNvPr>
          <p:cNvSpPr/>
          <p:nvPr/>
        </p:nvSpPr>
        <p:spPr>
          <a:xfrm>
            <a:off x="806338" y="4529100"/>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 name="TextBox 51">
            <a:extLst>
              <a:ext uri="{FF2B5EF4-FFF2-40B4-BE49-F238E27FC236}">
                <a16:creationId xmlns:a16="http://schemas.microsoft.com/office/drawing/2014/main" id="{4C9919C0-70D7-1A93-E11B-28832379BFCA}"/>
              </a:ext>
            </a:extLst>
          </p:cNvPr>
          <p:cNvSpPr txBox="1"/>
          <p:nvPr/>
        </p:nvSpPr>
        <p:spPr>
          <a:xfrm>
            <a:off x="6476820" y="2649637"/>
            <a:ext cx="4908842" cy="57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貴社からみた、当該産業における将来の産業構造像を記載ください</a:t>
            </a:r>
          </a:p>
        </p:txBody>
      </p:sp>
      <p:sp>
        <p:nvSpPr>
          <p:cNvPr id="7" name="TextBox 51">
            <a:extLst>
              <a:ext uri="{FF2B5EF4-FFF2-40B4-BE49-F238E27FC236}">
                <a16:creationId xmlns:a16="http://schemas.microsoft.com/office/drawing/2014/main" id="{9C817607-C2D0-1320-FFE0-1A5D062887D1}"/>
              </a:ext>
            </a:extLst>
          </p:cNvPr>
          <p:cNvSpPr txBox="1"/>
          <p:nvPr/>
        </p:nvSpPr>
        <p:spPr>
          <a:xfrm>
            <a:off x="6502720" y="5391899"/>
            <a:ext cx="5067515" cy="133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上記の将来の産業構造下において、本</a:t>
            </a:r>
            <a:r>
              <a:rPr lang="en-US" altLang="ja-JP" sz="1600" dirty="0">
                <a:solidFill>
                  <a:srgbClr val="2E3558"/>
                </a:solidFill>
                <a:latin typeface="+mn-ea"/>
              </a:rPr>
              <a:t>GX</a:t>
            </a:r>
            <a:r>
              <a:rPr lang="ja-JP" altLang="en-US" sz="1600" dirty="0">
                <a:solidFill>
                  <a:srgbClr val="2E3558"/>
                </a:solidFill>
                <a:latin typeface="+mn-ea"/>
              </a:rPr>
              <a:t>投資を活用して、自社がどのように脱炭素化を通じて競争力を強化していくのか、全社における戦略（内需、外需のいずれを獲得していくか、当該事業毎に区分のうえその打ち手を明記）を記載ください</a:t>
            </a:r>
            <a:endParaRPr lang="en-US" altLang="ja-JP" sz="1600" dirty="0">
              <a:solidFill>
                <a:srgbClr val="2E3558"/>
              </a:solidFill>
              <a:latin typeface="+mn-ea"/>
            </a:endParaRPr>
          </a:p>
        </p:txBody>
      </p:sp>
    </p:spTree>
    <p:extLst>
      <p:ext uri="{BB962C8B-B14F-4D97-AF65-F5344CB8AC3E}">
        <p14:creationId xmlns:p14="http://schemas.microsoft.com/office/powerpoint/2010/main" val="13625659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）事業概要</a:t>
            </a:r>
            <a:endParaRPr kumimoji="1" lang="en-US" sz="2000"/>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4F229366-DBF6-9C33-A9B7-829AD4195CB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558FBACA-E736-35E1-EC17-C1E86929FB71}"/>
              </a:ext>
            </a:extLst>
          </p:cNvPr>
          <p:cNvGrpSpPr/>
          <p:nvPr/>
        </p:nvGrpSpPr>
        <p:grpSpPr>
          <a:xfrm>
            <a:off x="746778" y="1649007"/>
            <a:ext cx="5225521" cy="360000"/>
            <a:chOff x="746778" y="1699807"/>
            <a:chExt cx="5225521" cy="544204"/>
          </a:xfrm>
        </p:grpSpPr>
        <p:sp>
          <p:nvSpPr>
            <p:cNvPr id="43" name="テキスト ボックス 42">
              <a:extLst>
                <a:ext uri="{FF2B5EF4-FFF2-40B4-BE49-F238E27FC236}">
                  <a16:creationId xmlns:a16="http://schemas.microsoft.com/office/drawing/2014/main" id="{291319AD-9629-AA05-7D95-5D862CEF5B56}"/>
                </a:ext>
              </a:extLst>
            </p:cNvPr>
            <p:cNvSpPr txBox="1"/>
            <p:nvPr/>
          </p:nvSpPr>
          <p:spPr>
            <a:xfrm>
              <a:off x="746778" y="1704011"/>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概要</a:t>
              </a:r>
            </a:p>
          </p:txBody>
        </p:sp>
        <p:sp>
          <p:nvSpPr>
            <p:cNvPr id="48" name="正方形/長方形 47">
              <a:extLst>
                <a:ext uri="{FF2B5EF4-FFF2-40B4-BE49-F238E27FC236}">
                  <a16:creationId xmlns:a16="http://schemas.microsoft.com/office/drawing/2014/main" id="{933F74CC-E017-B14F-6D0E-D425B210D96A}"/>
                </a:ext>
              </a:extLst>
            </p:cNvPr>
            <p:cNvSpPr/>
            <p:nvPr/>
          </p:nvSpPr>
          <p:spPr>
            <a:xfrm>
              <a:off x="1726927" y="1699807"/>
              <a:ext cx="4245372"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17" name="Title 1">
            <a:extLst>
              <a:ext uri="{FF2B5EF4-FFF2-40B4-BE49-F238E27FC236}">
                <a16:creationId xmlns:a16="http://schemas.microsoft.com/office/drawing/2014/main" id="{99F50D5A-6EFD-400D-373A-1AF4BB4D118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トランジション期では</a:t>
            </a:r>
            <a:r>
              <a:rPr kumimoji="1" lang="en-US" altLang="ja-JP">
                <a:solidFill>
                  <a:schemeClr val="tx1"/>
                </a:solidFill>
              </a:rPr>
              <a:t>xx</a:t>
            </a:r>
            <a:r>
              <a:rPr kumimoji="1" lang="ja-JP" altLang="en-US">
                <a:solidFill>
                  <a:schemeClr val="tx1"/>
                </a:solidFill>
              </a:rPr>
              <a:t>への燃料転換を図り、</a:t>
            </a:r>
            <a:r>
              <a:rPr kumimoji="1" lang="en-US" altLang="ja-JP">
                <a:solidFill>
                  <a:schemeClr val="tx1"/>
                </a:solidFill>
              </a:rPr>
              <a:t>CN</a:t>
            </a:r>
            <a:r>
              <a:rPr kumimoji="1" lang="ja-JP" altLang="en-US">
                <a:solidFill>
                  <a:schemeClr val="tx1"/>
                </a:solidFill>
              </a:rPr>
              <a:t>移行期では、</a:t>
            </a:r>
            <a:r>
              <a:rPr kumimoji="1" lang="en-US" altLang="ja-JP">
                <a:solidFill>
                  <a:schemeClr val="tx1"/>
                </a:solidFill>
              </a:rPr>
              <a:t>xx</a:t>
            </a:r>
            <a:r>
              <a:rPr kumimoji="1" lang="ja-JP" altLang="en-US">
                <a:solidFill>
                  <a:schemeClr val="tx1"/>
                </a:solidFill>
              </a:rPr>
              <a:t>への燃料転換を図る</a:t>
            </a:r>
          </a:p>
        </p:txBody>
      </p:sp>
      <p:grpSp>
        <p:nvGrpSpPr>
          <p:cNvPr id="18" name="グループ化 17">
            <a:extLst>
              <a:ext uri="{FF2B5EF4-FFF2-40B4-BE49-F238E27FC236}">
                <a16:creationId xmlns:a16="http://schemas.microsoft.com/office/drawing/2014/main" id="{808BFAEC-DA76-EB22-9418-F4B183584C49}"/>
              </a:ext>
            </a:extLst>
          </p:cNvPr>
          <p:cNvGrpSpPr/>
          <p:nvPr/>
        </p:nvGrpSpPr>
        <p:grpSpPr>
          <a:xfrm>
            <a:off x="746778" y="1224775"/>
            <a:ext cx="5239039" cy="360000"/>
            <a:chOff x="543578" y="1377175"/>
            <a:chExt cx="5239039" cy="360000"/>
          </a:xfrm>
        </p:grpSpPr>
        <p:cxnSp>
          <p:nvCxnSpPr>
            <p:cNvPr id="19" name="Straight Connector 18">
              <a:extLst>
                <a:ext uri="{FF2B5EF4-FFF2-40B4-BE49-F238E27FC236}">
                  <a16:creationId xmlns:a16="http://schemas.microsoft.com/office/drawing/2014/main" id="{0EC84990-B5BF-9C0C-46CC-E7209AD4B1D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23">
              <a:extLst>
                <a:ext uri="{FF2B5EF4-FFF2-40B4-BE49-F238E27FC236}">
                  <a16:creationId xmlns:a16="http://schemas.microsoft.com/office/drawing/2014/main" id="{AF475A32-4A88-1E1F-8788-FD9CD9E792B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基礎情報</a:t>
              </a:r>
            </a:p>
          </p:txBody>
        </p:sp>
      </p:grpSp>
      <p:grpSp>
        <p:nvGrpSpPr>
          <p:cNvPr id="21" name="グループ化 20">
            <a:extLst>
              <a:ext uri="{FF2B5EF4-FFF2-40B4-BE49-F238E27FC236}">
                <a16:creationId xmlns:a16="http://schemas.microsoft.com/office/drawing/2014/main" id="{FFC6EA21-846D-3BC2-E10D-09A8D56B881B}"/>
              </a:ext>
            </a:extLst>
          </p:cNvPr>
          <p:cNvGrpSpPr/>
          <p:nvPr/>
        </p:nvGrpSpPr>
        <p:grpSpPr>
          <a:xfrm>
            <a:off x="6222711" y="1224775"/>
            <a:ext cx="5239039" cy="360000"/>
            <a:chOff x="543578" y="1377175"/>
            <a:chExt cx="5239039" cy="360000"/>
          </a:xfrm>
        </p:grpSpPr>
        <p:cxnSp>
          <p:nvCxnSpPr>
            <p:cNvPr id="22" name="Straight Connector 18">
              <a:extLst>
                <a:ext uri="{FF2B5EF4-FFF2-40B4-BE49-F238E27FC236}">
                  <a16:creationId xmlns:a16="http://schemas.microsoft.com/office/drawing/2014/main" id="{815DD9B3-0B7C-A030-0A9E-B439ADE5185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23">
              <a:extLst>
                <a:ext uri="{FF2B5EF4-FFF2-40B4-BE49-F238E27FC236}">
                  <a16:creationId xmlns:a16="http://schemas.microsoft.com/office/drawing/2014/main" id="{9D9DE43C-2E52-AF64-7591-DE704532BF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燃料転換の想定</a:t>
              </a:r>
            </a:p>
          </p:txBody>
        </p:sp>
      </p:grpSp>
      <p:grpSp>
        <p:nvGrpSpPr>
          <p:cNvPr id="45" name="グループ化 44">
            <a:extLst>
              <a:ext uri="{FF2B5EF4-FFF2-40B4-BE49-F238E27FC236}">
                <a16:creationId xmlns:a16="http://schemas.microsoft.com/office/drawing/2014/main" id="{52BFA233-E5D2-B393-C74C-47C67D60E644}"/>
              </a:ext>
            </a:extLst>
          </p:cNvPr>
          <p:cNvGrpSpPr/>
          <p:nvPr/>
        </p:nvGrpSpPr>
        <p:grpSpPr>
          <a:xfrm>
            <a:off x="765817" y="4764368"/>
            <a:ext cx="5220001" cy="360000"/>
            <a:chOff x="543578" y="1377175"/>
            <a:chExt cx="5239039" cy="360000"/>
          </a:xfrm>
        </p:grpSpPr>
        <p:cxnSp>
          <p:nvCxnSpPr>
            <p:cNvPr id="50" name="Straight Connector 18">
              <a:extLst>
                <a:ext uri="{FF2B5EF4-FFF2-40B4-BE49-F238E27FC236}">
                  <a16:creationId xmlns:a16="http://schemas.microsoft.com/office/drawing/2014/main" id="{677CCA11-DA6E-A496-E639-3BB713E142A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23">
              <a:extLst>
                <a:ext uri="{FF2B5EF4-FFF2-40B4-BE49-F238E27FC236}">
                  <a16:creationId xmlns:a16="http://schemas.microsoft.com/office/drawing/2014/main" id="{8C2C1A35-D3BF-9706-B000-E4EF6A5BB57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スケジュール</a:t>
              </a:r>
            </a:p>
          </p:txBody>
        </p:sp>
      </p:grpSp>
      <p:sp>
        <p:nvSpPr>
          <p:cNvPr id="55" name="TextBox 51">
            <a:extLst>
              <a:ext uri="{FF2B5EF4-FFF2-40B4-BE49-F238E27FC236}">
                <a16:creationId xmlns:a16="http://schemas.microsoft.com/office/drawing/2014/main" id="{7CE1AF38-C1D7-E039-6DF7-FD9CCD6D7234}"/>
              </a:ext>
            </a:extLst>
          </p:cNvPr>
          <p:cNvSpPr txBox="1"/>
          <p:nvPr/>
        </p:nvSpPr>
        <p:spPr>
          <a:xfrm>
            <a:off x="1095545" y="5231935"/>
            <a:ext cx="4680001" cy="5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sz="1400" dirty="0"/>
              <a:t>ガントチャート等により最低でも</a:t>
            </a:r>
            <a:r>
              <a:rPr lang="en-US" altLang="ja-JP" sz="1400" dirty="0"/>
              <a:t>2033</a:t>
            </a:r>
            <a:r>
              <a:rPr lang="ja-JP" altLang="en-US" sz="1400" dirty="0"/>
              <a:t>年度までの</a:t>
            </a:r>
            <a:r>
              <a:rPr lang="en-US" altLang="ja-JP" sz="1400" dirty="0"/>
              <a:t>10</a:t>
            </a:r>
            <a:r>
              <a:rPr lang="ja-JP" altLang="en-US" sz="1400" dirty="0"/>
              <a:t>年間について記載ください</a:t>
            </a:r>
          </a:p>
        </p:txBody>
      </p:sp>
      <p:grpSp>
        <p:nvGrpSpPr>
          <p:cNvPr id="11" name="グループ化 10">
            <a:extLst>
              <a:ext uri="{FF2B5EF4-FFF2-40B4-BE49-F238E27FC236}">
                <a16:creationId xmlns:a16="http://schemas.microsoft.com/office/drawing/2014/main" id="{3747F390-E1FD-BEEE-E66C-D634233737BD}"/>
              </a:ext>
            </a:extLst>
          </p:cNvPr>
          <p:cNvGrpSpPr/>
          <p:nvPr/>
        </p:nvGrpSpPr>
        <p:grpSpPr>
          <a:xfrm>
            <a:off x="746778" y="2055787"/>
            <a:ext cx="5237767" cy="360000"/>
            <a:chOff x="746778" y="2892581"/>
            <a:chExt cx="5237767" cy="361033"/>
          </a:xfrm>
        </p:grpSpPr>
        <p:grpSp>
          <p:nvGrpSpPr>
            <p:cNvPr id="64" name="グループ化 63">
              <a:extLst>
                <a:ext uri="{FF2B5EF4-FFF2-40B4-BE49-F238E27FC236}">
                  <a16:creationId xmlns:a16="http://schemas.microsoft.com/office/drawing/2014/main" id="{34C558EB-27BF-56F4-F79A-2518532610BB}"/>
                </a:ext>
              </a:extLst>
            </p:cNvPr>
            <p:cNvGrpSpPr/>
            <p:nvPr/>
          </p:nvGrpSpPr>
          <p:grpSpPr>
            <a:xfrm>
              <a:off x="3392463" y="2893614"/>
              <a:ext cx="2592082" cy="360000"/>
              <a:chOff x="770269" y="2890057"/>
              <a:chExt cx="2592082" cy="360000"/>
            </a:xfrm>
          </p:grpSpPr>
          <p:sp>
            <p:nvSpPr>
              <p:cNvPr id="25" name="テキスト ボックス 24">
                <a:extLst>
                  <a:ext uri="{FF2B5EF4-FFF2-40B4-BE49-F238E27FC236}">
                    <a16:creationId xmlns:a16="http://schemas.microsoft.com/office/drawing/2014/main" id="{132E315C-6433-ECF5-F969-C7E478BFE107}"/>
                  </a:ext>
                </a:extLst>
              </p:cNvPr>
              <p:cNvSpPr txBox="1"/>
              <p:nvPr/>
            </p:nvSpPr>
            <p:spPr>
              <a:xfrm>
                <a:off x="770269" y="2890057"/>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設備規模</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3E072CE0-2B67-D82E-3D3F-F8ECB9745C03}"/>
                  </a:ext>
                </a:extLst>
              </p:cNvPr>
              <p:cNvSpPr/>
              <p:nvPr/>
            </p:nvSpPr>
            <p:spPr>
              <a:xfrm>
                <a:off x="1742351" y="2890057"/>
                <a:ext cx="1620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6" name="テキスト ボックス 5">
              <a:extLst>
                <a:ext uri="{FF2B5EF4-FFF2-40B4-BE49-F238E27FC236}">
                  <a16:creationId xmlns:a16="http://schemas.microsoft.com/office/drawing/2014/main" id="{C04E6548-38E7-F54E-75C5-712B0B47CE19}"/>
                </a:ext>
              </a:extLst>
            </p:cNvPr>
            <p:cNvSpPr txBox="1"/>
            <p:nvPr/>
          </p:nvSpPr>
          <p:spPr>
            <a:xfrm>
              <a:off x="746778" y="2892581"/>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a:t>
              </a:r>
            </a:p>
          </p:txBody>
        </p:sp>
        <p:sp>
          <p:nvSpPr>
            <p:cNvPr id="7" name="正方形/長方形 6">
              <a:extLst>
                <a:ext uri="{FF2B5EF4-FFF2-40B4-BE49-F238E27FC236}">
                  <a16:creationId xmlns:a16="http://schemas.microsoft.com/office/drawing/2014/main" id="{8D9D4675-E87E-DA75-F3D1-874F46763310}"/>
                </a:ext>
              </a:extLst>
            </p:cNvPr>
            <p:cNvSpPr/>
            <p:nvPr/>
          </p:nvSpPr>
          <p:spPr>
            <a:xfrm>
              <a:off x="1727722" y="2892581"/>
              <a:ext cx="1584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55D2D98D-1121-4D50-0C63-B4D3FBE78E1D}"/>
              </a:ext>
            </a:extLst>
          </p:cNvPr>
          <p:cNvGrpSpPr/>
          <p:nvPr/>
        </p:nvGrpSpPr>
        <p:grpSpPr>
          <a:xfrm>
            <a:off x="746778" y="2462567"/>
            <a:ext cx="5237767" cy="360000"/>
            <a:chOff x="746778" y="3302446"/>
            <a:chExt cx="5237767" cy="360000"/>
          </a:xfrm>
        </p:grpSpPr>
        <p:sp>
          <p:nvSpPr>
            <p:cNvPr id="44" name="テキスト ボックス 43">
              <a:extLst>
                <a:ext uri="{FF2B5EF4-FFF2-40B4-BE49-F238E27FC236}">
                  <a16:creationId xmlns:a16="http://schemas.microsoft.com/office/drawing/2014/main" id="{42E90199-BC1A-7B75-F4B1-C8F3E8490509}"/>
                </a:ext>
              </a:extLst>
            </p:cNvPr>
            <p:cNvSpPr txBox="1"/>
            <p:nvPr/>
          </p:nvSpPr>
          <p:spPr>
            <a:xfrm>
              <a:off x="746778" y="3302446"/>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対象設備</a:t>
              </a:r>
            </a:p>
          </p:txBody>
        </p:sp>
        <p:sp>
          <p:nvSpPr>
            <p:cNvPr id="63" name="正方形/長方形 62">
              <a:extLst>
                <a:ext uri="{FF2B5EF4-FFF2-40B4-BE49-F238E27FC236}">
                  <a16:creationId xmlns:a16="http://schemas.microsoft.com/office/drawing/2014/main" id="{A3672C5A-EE15-9866-5D03-1E1560F664EC}"/>
                </a:ext>
              </a:extLst>
            </p:cNvPr>
            <p:cNvSpPr/>
            <p:nvPr/>
          </p:nvSpPr>
          <p:spPr>
            <a:xfrm>
              <a:off x="1727722" y="3302446"/>
              <a:ext cx="1584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1896A4BC-6B84-631B-4FBB-EFE25A04E626}"/>
                </a:ext>
              </a:extLst>
            </p:cNvPr>
            <p:cNvSpPr txBox="1"/>
            <p:nvPr/>
          </p:nvSpPr>
          <p:spPr>
            <a:xfrm>
              <a:off x="3402474" y="3302446"/>
              <a:ext cx="878143"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投資規模</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（補助対象）</a:t>
              </a:r>
            </a:p>
          </p:txBody>
        </p:sp>
        <p:sp>
          <p:nvSpPr>
            <p:cNvPr id="67" name="正方形/長方形 66">
              <a:extLst>
                <a:ext uri="{FF2B5EF4-FFF2-40B4-BE49-F238E27FC236}">
                  <a16:creationId xmlns:a16="http://schemas.microsoft.com/office/drawing/2014/main" id="{D0E858D3-7065-B40A-6868-DBBD9DA6D321}"/>
                </a:ext>
              </a:extLst>
            </p:cNvPr>
            <p:cNvSpPr/>
            <p:nvPr/>
          </p:nvSpPr>
          <p:spPr>
            <a:xfrm>
              <a:off x="4364545" y="3302446"/>
              <a:ext cx="1620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9E4A7981-2658-C93A-F823-7EA29B79F7C2}"/>
              </a:ext>
            </a:extLst>
          </p:cNvPr>
          <p:cNvGrpSpPr/>
          <p:nvPr/>
        </p:nvGrpSpPr>
        <p:grpSpPr>
          <a:xfrm>
            <a:off x="746778" y="2869348"/>
            <a:ext cx="5236584" cy="360000"/>
            <a:chOff x="746778" y="3701669"/>
            <a:chExt cx="5236584" cy="362235"/>
          </a:xfrm>
        </p:grpSpPr>
        <p:sp>
          <p:nvSpPr>
            <p:cNvPr id="49" name="テキスト ボックス 48">
              <a:extLst>
                <a:ext uri="{FF2B5EF4-FFF2-40B4-BE49-F238E27FC236}">
                  <a16:creationId xmlns:a16="http://schemas.microsoft.com/office/drawing/2014/main" id="{7E99510B-4F00-1B1A-4A39-29C072DDCFAC}"/>
                </a:ext>
              </a:extLst>
            </p:cNvPr>
            <p:cNvSpPr txBox="1"/>
            <p:nvPr/>
          </p:nvSpPr>
          <p:spPr>
            <a:xfrm>
              <a:off x="746778" y="3703904"/>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設備種別</a:t>
              </a:r>
            </a:p>
          </p:txBody>
        </p:sp>
        <p:sp>
          <p:nvSpPr>
            <p:cNvPr id="51" name="正方形/長方形 50">
              <a:extLst>
                <a:ext uri="{FF2B5EF4-FFF2-40B4-BE49-F238E27FC236}">
                  <a16:creationId xmlns:a16="http://schemas.microsoft.com/office/drawing/2014/main" id="{571D0DA3-793D-0E40-CA1B-5E4D768A610E}"/>
                </a:ext>
              </a:extLst>
            </p:cNvPr>
            <p:cNvSpPr/>
            <p:nvPr/>
          </p:nvSpPr>
          <p:spPr>
            <a:xfrm>
              <a:off x="1726927" y="3703904"/>
              <a:ext cx="1595398"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68" name="グループ化 67">
              <a:extLst>
                <a:ext uri="{FF2B5EF4-FFF2-40B4-BE49-F238E27FC236}">
                  <a16:creationId xmlns:a16="http://schemas.microsoft.com/office/drawing/2014/main" id="{8FA9E195-2A51-EABD-6BF2-1B6FCF51D197}"/>
                </a:ext>
              </a:extLst>
            </p:cNvPr>
            <p:cNvGrpSpPr/>
            <p:nvPr/>
          </p:nvGrpSpPr>
          <p:grpSpPr>
            <a:xfrm>
              <a:off x="3402474" y="3701669"/>
              <a:ext cx="2580888" cy="360000"/>
              <a:chOff x="770269" y="2890057"/>
              <a:chExt cx="2591315" cy="360000"/>
            </a:xfrm>
          </p:grpSpPr>
          <p:sp>
            <p:nvSpPr>
              <p:cNvPr id="69" name="テキスト ボックス 68">
                <a:extLst>
                  <a:ext uri="{FF2B5EF4-FFF2-40B4-BE49-F238E27FC236}">
                    <a16:creationId xmlns:a16="http://schemas.microsoft.com/office/drawing/2014/main" id="{5895D0F2-1A20-F70C-84A9-2E592FC05046}"/>
                  </a:ext>
                </a:extLst>
              </p:cNvPr>
              <p:cNvSpPr txBox="1"/>
              <p:nvPr/>
            </p:nvSpPr>
            <p:spPr>
              <a:xfrm>
                <a:off x="770269" y="2890057"/>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補助率</a:t>
                </a:r>
              </a:p>
            </p:txBody>
          </p:sp>
          <p:sp>
            <p:nvSpPr>
              <p:cNvPr id="70" name="正方形/長方形 69">
                <a:extLst>
                  <a:ext uri="{FF2B5EF4-FFF2-40B4-BE49-F238E27FC236}">
                    <a16:creationId xmlns:a16="http://schemas.microsoft.com/office/drawing/2014/main" id="{B095CFC4-5004-1029-9155-7A7EA0D582F9}"/>
                  </a:ext>
                </a:extLst>
              </p:cNvPr>
              <p:cNvSpPr/>
              <p:nvPr/>
            </p:nvSpPr>
            <p:spPr>
              <a:xfrm>
                <a:off x="1735039" y="2890057"/>
                <a:ext cx="1626545"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sp>
        <p:nvSpPr>
          <p:cNvPr id="5" name="TextBox 23">
            <a:extLst>
              <a:ext uri="{FF2B5EF4-FFF2-40B4-BE49-F238E27FC236}">
                <a16:creationId xmlns:a16="http://schemas.microsoft.com/office/drawing/2014/main" id="{2C40A4FE-B028-8BE1-409F-892E1E4DD7B8}"/>
              </a:ext>
            </a:extLst>
          </p:cNvPr>
          <p:cNvSpPr txBox="1"/>
          <p:nvPr/>
        </p:nvSpPr>
        <p:spPr>
          <a:xfrm>
            <a:off x="1515359" y="1656415"/>
            <a:ext cx="4604869" cy="1614935"/>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sz="1000" dirty="0"/>
              <a:t>・対象設備には、●号ボイラーなど、本プロジェクトで燃料転換の対象とする施設名を記載ください</a:t>
            </a:r>
            <a:endParaRPr lang="en-US" altLang="ja-JP" sz="1000" dirty="0"/>
          </a:p>
          <a:p>
            <a:r>
              <a:rPr lang="ja-JP" altLang="en-US" sz="1000" dirty="0"/>
              <a:t>・設備種別は、公募要領の対象設備とする「自家発電設備」などを記載ください（例：自家発電設備、附帯設備）</a:t>
            </a:r>
            <a:endParaRPr lang="en-US" altLang="ja-JP" sz="1000" dirty="0"/>
          </a:p>
          <a:p>
            <a:r>
              <a:rPr lang="ja-JP" altLang="en-US" sz="1000" dirty="0"/>
              <a:t>・設備規模は、公募要領表</a:t>
            </a:r>
            <a:r>
              <a:rPr lang="en-US" altLang="ja-JP" sz="1000" dirty="0"/>
              <a:t>2</a:t>
            </a:r>
            <a:r>
              <a:rPr lang="ja-JP" altLang="en-US" sz="1000" dirty="0"/>
              <a:t>に示す発電能力を記載ください</a:t>
            </a:r>
            <a:br>
              <a:rPr lang="en-US" altLang="ja-JP" sz="1000" dirty="0"/>
            </a:br>
            <a:r>
              <a:rPr lang="ja-JP" altLang="en-US" sz="1000" dirty="0"/>
              <a:t>なお、蒸気量を発電能力に換算した場合は、換算式と換算式を用いた理由、導出過程、出典を別頁等に記載ください</a:t>
            </a:r>
            <a:endParaRPr lang="en-US" altLang="ja-JP" sz="1000" dirty="0"/>
          </a:p>
          <a:p>
            <a:r>
              <a:rPr lang="ja-JP" altLang="en-US" sz="1000" dirty="0"/>
              <a:t>・投資規模は、補助対象事業費を記載ください（</a:t>
            </a:r>
            <a:r>
              <a:rPr lang="en-US" altLang="ja-JP" sz="1000" dirty="0"/>
              <a:t>90</a:t>
            </a:r>
            <a:r>
              <a:rPr lang="ja-JP" altLang="en-US" sz="1000" dirty="0"/>
              <a:t>億円</a:t>
            </a:r>
            <a:r>
              <a:rPr lang="en-US" altLang="ja-JP" sz="1000" dirty="0"/>
              <a:t>×</a:t>
            </a:r>
            <a:r>
              <a:rPr lang="ja-JP" altLang="en-US" sz="1000" dirty="0"/>
              <a:t>補助率</a:t>
            </a:r>
            <a:r>
              <a:rPr lang="en-US" altLang="ja-JP" sz="1000" dirty="0"/>
              <a:t>1/3=30</a:t>
            </a:r>
            <a:r>
              <a:rPr lang="ja-JP" altLang="en-US" sz="1000" dirty="0"/>
              <a:t>億円の場合、</a:t>
            </a:r>
            <a:r>
              <a:rPr lang="en-US" altLang="ja-JP" sz="1000" dirty="0"/>
              <a:t>90</a:t>
            </a:r>
            <a:r>
              <a:rPr lang="ja-JP" altLang="en-US" sz="1000" dirty="0"/>
              <a:t>億円を記載）</a:t>
            </a:r>
            <a:endParaRPr lang="en-US" altLang="ja-JP" sz="1000" dirty="0"/>
          </a:p>
        </p:txBody>
      </p:sp>
      <p:grpSp>
        <p:nvGrpSpPr>
          <p:cNvPr id="28" name="グループ化 27">
            <a:extLst>
              <a:ext uri="{FF2B5EF4-FFF2-40B4-BE49-F238E27FC236}">
                <a16:creationId xmlns:a16="http://schemas.microsoft.com/office/drawing/2014/main" id="{4BA8692A-C760-2B79-867E-714EAEBA8A5B}"/>
              </a:ext>
            </a:extLst>
          </p:cNvPr>
          <p:cNvGrpSpPr/>
          <p:nvPr/>
        </p:nvGrpSpPr>
        <p:grpSpPr>
          <a:xfrm>
            <a:off x="6168174" y="3773118"/>
            <a:ext cx="5239039" cy="360000"/>
            <a:chOff x="543578" y="1377175"/>
            <a:chExt cx="5239039" cy="360000"/>
          </a:xfrm>
        </p:grpSpPr>
        <p:cxnSp>
          <p:nvCxnSpPr>
            <p:cNvPr id="29" name="Straight Connector 18">
              <a:extLst>
                <a:ext uri="{FF2B5EF4-FFF2-40B4-BE49-F238E27FC236}">
                  <a16:creationId xmlns:a16="http://schemas.microsoft.com/office/drawing/2014/main" id="{DED2E237-D8D2-7073-550D-007C4E0B53E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23">
              <a:extLst>
                <a:ext uri="{FF2B5EF4-FFF2-40B4-BE49-F238E27FC236}">
                  <a16:creationId xmlns:a16="http://schemas.microsoft.com/office/drawing/2014/main" id="{2C2947E8-3A87-2BEA-B3B0-6586CB82616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プロジェクトスキーム</a:t>
              </a:r>
            </a:p>
          </p:txBody>
        </p:sp>
      </p:grpSp>
      <p:sp>
        <p:nvSpPr>
          <p:cNvPr id="32" name="TextBox 51">
            <a:extLst>
              <a:ext uri="{FF2B5EF4-FFF2-40B4-BE49-F238E27FC236}">
                <a16:creationId xmlns:a16="http://schemas.microsoft.com/office/drawing/2014/main" id="{4AA3EC0A-8E90-D695-8524-29BE32259284}"/>
              </a:ext>
            </a:extLst>
          </p:cNvPr>
          <p:cNvSpPr txBox="1"/>
          <p:nvPr/>
        </p:nvSpPr>
        <p:spPr>
          <a:xfrm>
            <a:off x="6416456" y="4278451"/>
            <a:ext cx="4680000" cy="149348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適宜、図表等を用いて記載ください</a:t>
            </a:r>
            <a:endParaRPr lang="en-US" altLang="ja-JP" sz="1400">
              <a:solidFill>
                <a:srgbClr val="2E3558"/>
              </a:solidFill>
              <a:latin typeface="+mn-ea"/>
            </a:endParaRPr>
          </a:p>
        </p:txBody>
      </p:sp>
      <p:sp>
        <p:nvSpPr>
          <p:cNvPr id="35" name="テキスト ボックス 34">
            <a:extLst>
              <a:ext uri="{FF2B5EF4-FFF2-40B4-BE49-F238E27FC236}">
                <a16:creationId xmlns:a16="http://schemas.microsoft.com/office/drawing/2014/main" id="{8CDE29D2-2DD3-9733-2705-FCF245FCD7A3}"/>
              </a:ext>
            </a:extLst>
          </p:cNvPr>
          <p:cNvSpPr txBox="1"/>
          <p:nvPr/>
        </p:nvSpPr>
        <p:spPr>
          <a:xfrm>
            <a:off x="6219949" y="1659223"/>
            <a:ext cx="900000" cy="1246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燃料</a:t>
            </a:r>
          </a:p>
        </p:txBody>
      </p:sp>
      <p:grpSp>
        <p:nvGrpSpPr>
          <p:cNvPr id="37" name="グループ化 36">
            <a:extLst>
              <a:ext uri="{FF2B5EF4-FFF2-40B4-BE49-F238E27FC236}">
                <a16:creationId xmlns:a16="http://schemas.microsoft.com/office/drawing/2014/main" id="{A4B1E020-481F-2B69-4A00-328E55066ACB}"/>
              </a:ext>
            </a:extLst>
          </p:cNvPr>
          <p:cNvGrpSpPr/>
          <p:nvPr/>
        </p:nvGrpSpPr>
        <p:grpSpPr>
          <a:xfrm>
            <a:off x="6219949" y="2957673"/>
            <a:ext cx="5241801" cy="684000"/>
            <a:chOff x="746778" y="1704011"/>
            <a:chExt cx="5241801" cy="540000"/>
          </a:xfrm>
        </p:grpSpPr>
        <p:sp>
          <p:nvSpPr>
            <p:cNvPr id="38" name="テキスト ボックス 37">
              <a:extLst>
                <a:ext uri="{FF2B5EF4-FFF2-40B4-BE49-F238E27FC236}">
                  <a16:creationId xmlns:a16="http://schemas.microsoft.com/office/drawing/2014/main" id="{2EFDC826-4E5C-4F48-19C9-249AC835D4DE}"/>
                </a:ext>
              </a:extLst>
            </p:cNvPr>
            <p:cNvSpPr txBox="1"/>
            <p:nvPr/>
          </p:nvSpPr>
          <p:spPr>
            <a:xfrm>
              <a:off x="746778" y="1704011"/>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低炭素水素</a:t>
              </a:r>
            </a:p>
            <a:p>
              <a:pPr algn="ctr"/>
              <a:r>
                <a:rPr kumimoji="1" lang="ja-JP" altLang="en-US" sz="1200">
                  <a:solidFill>
                    <a:schemeClr val="tx1"/>
                  </a:solidFill>
                  <a:latin typeface="Meiryo UI" panose="020B0604030504040204" pitchFamily="50" charset="-128"/>
                  <a:ea typeface="Meiryo UI" panose="020B0604030504040204" pitchFamily="50" charset="-128"/>
                </a:rPr>
                <a:t>等への対応</a:t>
              </a:r>
            </a:p>
          </p:txBody>
        </p:sp>
        <p:sp>
          <p:nvSpPr>
            <p:cNvPr id="39" name="正方形/長方形 38">
              <a:extLst>
                <a:ext uri="{FF2B5EF4-FFF2-40B4-BE49-F238E27FC236}">
                  <a16:creationId xmlns:a16="http://schemas.microsoft.com/office/drawing/2014/main" id="{ABAE95D0-A5F7-C95F-851B-B1A110CA852D}"/>
                </a:ext>
              </a:extLst>
            </p:cNvPr>
            <p:cNvSpPr/>
            <p:nvPr/>
          </p:nvSpPr>
          <p:spPr>
            <a:xfrm>
              <a:off x="1716916" y="1704011"/>
              <a:ext cx="4271663"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40" name="正方形/長方形 39">
            <a:extLst>
              <a:ext uri="{FF2B5EF4-FFF2-40B4-BE49-F238E27FC236}">
                <a16:creationId xmlns:a16="http://schemas.microsoft.com/office/drawing/2014/main" id="{030B6FA1-3775-CD78-7875-613219B38EE0}"/>
              </a:ext>
            </a:extLst>
          </p:cNvPr>
          <p:cNvSpPr/>
          <p:nvPr/>
        </p:nvSpPr>
        <p:spPr>
          <a:xfrm>
            <a:off x="7190087" y="1649007"/>
            <a:ext cx="1404000" cy="36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現状</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20xx</a:t>
            </a:r>
            <a:r>
              <a:rPr kumimoji="1" lang="ja-JP" altLang="en-US" sz="900">
                <a:solidFill>
                  <a:schemeClr val="tx1"/>
                </a:solidFill>
                <a:latin typeface="Meiryo UI" panose="020B0604030504040204" pitchFamily="50" charset="-128"/>
                <a:ea typeface="Meiryo UI" panose="020B0604030504040204" pitchFamily="50" charset="-128"/>
              </a:rPr>
              <a:t>年度）</a:t>
            </a:r>
          </a:p>
        </p:txBody>
      </p:sp>
      <p:sp>
        <p:nvSpPr>
          <p:cNvPr id="41" name="正方形/長方形 40">
            <a:extLst>
              <a:ext uri="{FF2B5EF4-FFF2-40B4-BE49-F238E27FC236}">
                <a16:creationId xmlns:a16="http://schemas.microsoft.com/office/drawing/2014/main" id="{D98BEC43-4059-0EE2-B152-BE201C77DF17}"/>
              </a:ext>
            </a:extLst>
          </p:cNvPr>
          <p:cNvSpPr/>
          <p:nvPr/>
        </p:nvSpPr>
        <p:spPr>
          <a:xfrm>
            <a:off x="8623919" y="1649007"/>
            <a:ext cx="1404000" cy="36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トランジション期</a:t>
            </a:r>
            <a:r>
              <a:rPr kumimoji="1" lang="en-US" altLang="ja-JP" sz="1200" baseline="30000">
                <a:solidFill>
                  <a:schemeClr val="tx1"/>
                </a:solidFill>
                <a:latin typeface="Meiryo UI" panose="020B0604030504040204" pitchFamily="50" charset="-128"/>
                <a:ea typeface="Meiryo UI" panose="020B0604030504040204" pitchFamily="50" charset="-128"/>
              </a:rPr>
              <a:t>※2</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20xx</a:t>
            </a:r>
            <a:r>
              <a:rPr kumimoji="1" lang="ja-JP" altLang="en-US" sz="900">
                <a:solidFill>
                  <a:schemeClr val="tx1"/>
                </a:solidFill>
                <a:latin typeface="Meiryo UI" panose="020B0604030504040204" pitchFamily="50" charset="-128"/>
                <a:ea typeface="Meiryo UI" panose="020B0604030504040204" pitchFamily="50" charset="-128"/>
              </a:rPr>
              <a:t>年度～）</a:t>
            </a:r>
          </a:p>
        </p:txBody>
      </p:sp>
      <p:sp>
        <p:nvSpPr>
          <p:cNvPr id="42" name="正方形/長方形 41">
            <a:extLst>
              <a:ext uri="{FF2B5EF4-FFF2-40B4-BE49-F238E27FC236}">
                <a16:creationId xmlns:a16="http://schemas.microsoft.com/office/drawing/2014/main" id="{391692BF-DA87-4FDA-C888-29BBF5D3C92D}"/>
              </a:ext>
            </a:extLst>
          </p:cNvPr>
          <p:cNvSpPr/>
          <p:nvPr/>
        </p:nvSpPr>
        <p:spPr>
          <a:xfrm>
            <a:off x="10057750" y="1649007"/>
            <a:ext cx="1404000" cy="36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CN</a:t>
            </a:r>
            <a:r>
              <a:rPr kumimoji="1" lang="ja-JP" altLang="en-US" sz="1200">
                <a:solidFill>
                  <a:schemeClr val="tx1"/>
                </a:solidFill>
                <a:latin typeface="Meiryo UI" panose="020B0604030504040204" pitchFamily="50" charset="-128"/>
                <a:ea typeface="Meiryo UI" panose="020B0604030504040204" pitchFamily="50" charset="-128"/>
              </a:rPr>
              <a:t>移行期</a:t>
            </a:r>
            <a:r>
              <a:rPr kumimoji="1" lang="en-US" altLang="ja-JP" sz="1200" baseline="30000">
                <a:solidFill>
                  <a:schemeClr val="tx1"/>
                </a:solidFill>
                <a:latin typeface="Meiryo UI" panose="020B0604030504040204" pitchFamily="50" charset="-128"/>
                <a:ea typeface="Meiryo UI" panose="020B0604030504040204" pitchFamily="50" charset="-128"/>
              </a:rPr>
              <a:t>※3</a:t>
            </a:r>
          </a:p>
          <a:p>
            <a:pPr algn="ct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20xx</a:t>
            </a:r>
            <a:r>
              <a:rPr kumimoji="1" lang="ja-JP" altLang="en-US" sz="900">
                <a:solidFill>
                  <a:schemeClr val="tx1"/>
                </a:solidFill>
                <a:latin typeface="Meiryo UI" panose="020B0604030504040204" pitchFamily="50" charset="-128"/>
                <a:ea typeface="Meiryo UI" panose="020B0604030504040204" pitchFamily="50" charset="-128"/>
              </a:rPr>
              <a:t>年度～）</a:t>
            </a:r>
          </a:p>
        </p:txBody>
      </p:sp>
      <p:sp>
        <p:nvSpPr>
          <p:cNvPr id="46" name="正方形/長方形 45">
            <a:extLst>
              <a:ext uri="{FF2B5EF4-FFF2-40B4-BE49-F238E27FC236}">
                <a16:creationId xmlns:a16="http://schemas.microsoft.com/office/drawing/2014/main" id="{7CDD1E97-F7A0-91AD-55E8-CFB367B22C51}"/>
              </a:ext>
            </a:extLst>
          </p:cNvPr>
          <p:cNvSpPr/>
          <p:nvPr/>
        </p:nvSpPr>
        <p:spPr>
          <a:xfrm>
            <a:off x="7190087" y="2061280"/>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A</a:t>
            </a:r>
            <a:r>
              <a:rPr kumimoji="1" lang="en-US" altLang="ja-JP" sz="1000" baseline="30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baseline="30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64C46FF3-EB55-7153-1879-9CC34B6B40ED}"/>
              </a:ext>
            </a:extLst>
          </p:cNvPr>
          <p:cNvSpPr/>
          <p:nvPr/>
        </p:nvSpPr>
        <p:spPr>
          <a:xfrm>
            <a:off x="7190087" y="2509553"/>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B</a:t>
            </a:r>
            <a:r>
              <a:rPr kumimoji="1" lang="en-US" altLang="ja-JP" sz="1000" baseline="30000">
                <a:solidFill>
                  <a:schemeClr val="tx1"/>
                </a:solidFill>
                <a:latin typeface="Meiryo UI" panose="020B0604030504040204" pitchFamily="50" charset="-128"/>
                <a:ea typeface="Meiryo UI" panose="020B0604030504040204" pitchFamily="50" charset="-128"/>
              </a:rPr>
              <a:t>※1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baseline="30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58ABC3F5-5AE8-4CE0-7EB2-A8A9175232AA}"/>
              </a:ext>
            </a:extLst>
          </p:cNvPr>
          <p:cNvSpPr/>
          <p:nvPr/>
        </p:nvSpPr>
        <p:spPr>
          <a:xfrm>
            <a:off x="8623919" y="2061280"/>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A</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F8846A80-C368-18D4-7AA8-5D384DDAD9FA}"/>
              </a:ext>
            </a:extLst>
          </p:cNvPr>
          <p:cNvSpPr/>
          <p:nvPr/>
        </p:nvSpPr>
        <p:spPr>
          <a:xfrm>
            <a:off x="8623919" y="2509553"/>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29D65C54-F4E2-E7E4-C014-83FB34B490BD}"/>
              </a:ext>
            </a:extLst>
          </p:cNvPr>
          <p:cNvSpPr/>
          <p:nvPr/>
        </p:nvSpPr>
        <p:spPr>
          <a:xfrm>
            <a:off x="10057750" y="2061280"/>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A</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CE452B24-0A2F-4E28-957B-ED4FCAC6F05F}"/>
              </a:ext>
            </a:extLst>
          </p:cNvPr>
          <p:cNvSpPr/>
          <p:nvPr/>
        </p:nvSpPr>
        <p:spPr>
          <a:xfrm>
            <a:off x="10057750" y="2509553"/>
            <a:ext cx="1404000" cy="396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a:solidFill>
                  <a:schemeClr val="tx1"/>
                </a:solidFill>
                <a:latin typeface="Meiryo UI" panose="020B0604030504040204" pitchFamily="50" charset="-128"/>
                <a:ea typeface="Meiryo UI" panose="020B0604030504040204" pitchFamily="50" charset="-128"/>
              </a:rPr>
              <a:t>燃料種</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xx</a:t>
            </a:r>
          </a:p>
          <a:p>
            <a:r>
              <a:rPr kumimoji="1" lang="ja-JP" altLang="en-US" sz="1000">
                <a:solidFill>
                  <a:schemeClr val="tx1"/>
                </a:solidFill>
                <a:latin typeface="Meiryo UI" panose="020B0604030504040204" pitchFamily="50" charset="-128"/>
                <a:ea typeface="Meiryo UI" panose="020B0604030504040204" pitchFamily="50" charset="-128"/>
              </a:rPr>
              <a:t>年間消費量：</a:t>
            </a:r>
            <a:r>
              <a:rPr kumimoji="1" lang="en-US" altLang="ja-JP" sz="1000">
                <a:solidFill>
                  <a:schemeClr val="tx1"/>
                </a:solidFill>
                <a:latin typeface="Meiryo UI" panose="020B0604030504040204" pitchFamily="50" charset="-128"/>
                <a:ea typeface="Meiryo UI" panose="020B0604030504040204" pitchFamily="50" charset="-128"/>
              </a:rPr>
              <a:t>xx</a:t>
            </a:r>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58" name="TextBox 23">
            <a:extLst>
              <a:ext uri="{FF2B5EF4-FFF2-40B4-BE49-F238E27FC236}">
                <a16:creationId xmlns:a16="http://schemas.microsoft.com/office/drawing/2014/main" id="{6573480D-B7BC-602C-DC37-DE760220F262}"/>
              </a:ext>
            </a:extLst>
          </p:cNvPr>
          <p:cNvSpPr txBox="1"/>
          <p:nvPr/>
        </p:nvSpPr>
        <p:spPr>
          <a:xfrm>
            <a:off x="7762029" y="3052658"/>
            <a:ext cx="3600000" cy="64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4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sz="1200"/>
              <a:t>要領に記載のとおり、低炭素水素等が調達可能な状況となった場合に、利用できる設備であることを記載ください（例：水素混焼できるような燃焼器）</a:t>
            </a:r>
          </a:p>
        </p:txBody>
      </p:sp>
      <p:sp>
        <p:nvSpPr>
          <p:cNvPr id="59" name="TextBox 23">
            <a:extLst>
              <a:ext uri="{FF2B5EF4-FFF2-40B4-BE49-F238E27FC236}">
                <a16:creationId xmlns:a16="http://schemas.microsoft.com/office/drawing/2014/main" id="{A94AED45-2A86-EECF-0183-91C217A95D41}"/>
              </a:ext>
            </a:extLst>
          </p:cNvPr>
          <p:cNvSpPr txBox="1"/>
          <p:nvPr/>
        </p:nvSpPr>
        <p:spPr>
          <a:xfrm>
            <a:off x="784895" y="5916569"/>
            <a:ext cx="10622318" cy="85567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dirty="0">
                <a:solidFill>
                  <a:schemeClr val="tx1"/>
                </a:solidFill>
              </a:rPr>
              <a:t>※1</a:t>
            </a:r>
            <a:r>
              <a:rPr lang="ja-JP" altLang="en-US" sz="1000" dirty="0">
                <a:solidFill>
                  <a:schemeClr val="tx1"/>
                </a:solidFill>
              </a:rPr>
              <a:t>　使用燃料が複数ある場合は、それぞれ記載すること。</a:t>
            </a:r>
          </a:p>
          <a:p>
            <a:r>
              <a:rPr lang="en-US" altLang="ja-JP" sz="1000" dirty="0">
                <a:solidFill>
                  <a:schemeClr val="tx1"/>
                </a:solidFill>
              </a:rPr>
              <a:t>※2</a:t>
            </a:r>
            <a:r>
              <a:rPr lang="ja-JP" altLang="en-US" sz="1000" dirty="0">
                <a:solidFill>
                  <a:schemeClr val="tx1"/>
                </a:solidFill>
              </a:rPr>
              <a:t>　トランジション期：バイオマス、低炭素水素等への転換前に、</a:t>
            </a:r>
            <a:r>
              <a:rPr lang="en-US" altLang="ja-JP" sz="1000" dirty="0">
                <a:solidFill>
                  <a:schemeClr val="tx1"/>
                </a:solidFill>
              </a:rPr>
              <a:t>LNG</a:t>
            </a:r>
            <a:r>
              <a:rPr lang="ja-JP" altLang="en-US" sz="1000" dirty="0">
                <a:solidFill>
                  <a:schemeClr val="tx1"/>
                </a:solidFill>
              </a:rPr>
              <a:t>への転換など現実的な燃料転換を図る時期。公募要領の表</a:t>
            </a:r>
            <a:r>
              <a:rPr lang="en-US" altLang="ja-JP" sz="1000" dirty="0">
                <a:solidFill>
                  <a:schemeClr val="tx1"/>
                </a:solidFill>
              </a:rPr>
              <a:t>3</a:t>
            </a:r>
            <a:r>
              <a:rPr lang="ja-JP" altLang="en-US" sz="1000" dirty="0">
                <a:solidFill>
                  <a:schemeClr val="tx1"/>
                </a:solidFill>
              </a:rPr>
              <a:t>に示す「事業終了年度の翌年度」をいう。様式第</a:t>
            </a:r>
            <a:r>
              <a:rPr lang="en-US" altLang="ja-JP" sz="1000" dirty="0">
                <a:solidFill>
                  <a:schemeClr val="tx1"/>
                </a:solidFill>
              </a:rPr>
              <a:t>3</a:t>
            </a:r>
            <a:r>
              <a:rPr lang="ja-JP" altLang="en-US" sz="1000" dirty="0">
                <a:solidFill>
                  <a:schemeClr val="tx1"/>
                </a:solidFill>
              </a:rPr>
              <a:t>の他頁も同様の定義とする。</a:t>
            </a:r>
          </a:p>
          <a:p>
            <a:r>
              <a:rPr lang="en-US" altLang="ja-JP" sz="1000" dirty="0">
                <a:solidFill>
                  <a:schemeClr val="tx1"/>
                </a:solidFill>
              </a:rPr>
              <a:t>※3</a:t>
            </a:r>
            <a:r>
              <a:rPr lang="ja-JP" altLang="en-US" sz="1000" dirty="0">
                <a:solidFill>
                  <a:schemeClr val="tx1"/>
                </a:solidFill>
              </a:rPr>
              <a:t>　</a:t>
            </a:r>
            <a:r>
              <a:rPr lang="en-US" altLang="ja-JP" sz="1000" dirty="0">
                <a:solidFill>
                  <a:schemeClr val="tx1"/>
                </a:solidFill>
              </a:rPr>
              <a:t>CN</a:t>
            </a:r>
            <a:r>
              <a:rPr lang="ja-JP" altLang="en-US" sz="1000" dirty="0">
                <a:solidFill>
                  <a:schemeClr val="tx1"/>
                </a:solidFill>
              </a:rPr>
              <a:t>移行期：バイオマス、低炭素水素等混焼又は専焼利用期（公募要領の表</a:t>
            </a:r>
            <a:r>
              <a:rPr lang="en-US" altLang="ja-JP" sz="1000" dirty="0">
                <a:solidFill>
                  <a:schemeClr val="tx1"/>
                </a:solidFill>
              </a:rPr>
              <a:t>3</a:t>
            </a:r>
            <a:r>
              <a:rPr lang="ja-JP" altLang="en-US" sz="1000" dirty="0">
                <a:solidFill>
                  <a:schemeClr val="tx1"/>
                </a:solidFill>
              </a:rPr>
              <a:t>に示す「</a:t>
            </a:r>
            <a:r>
              <a:rPr lang="en-US" altLang="ja-JP" sz="1000" dirty="0">
                <a:solidFill>
                  <a:schemeClr val="tx1"/>
                </a:solidFill>
              </a:rPr>
              <a:t>2033</a:t>
            </a:r>
            <a:r>
              <a:rPr lang="ja-JP" altLang="en-US" sz="1000" dirty="0">
                <a:solidFill>
                  <a:schemeClr val="tx1"/>
                </a:solidFill>
              </a:rPr>
              <a:t>年度を目処」）をいう。様式第</a:t>
            </a:r>
            <a:r>
              <a:rPr lang="en-US" altLang="ja-JP" sz="1000" dirty="0">
                <a:solidFill>
                  <a:schemeClr val="tx1"/>
                </a:solidFill>
              </a:rPr>
              <a:t>3</a:t>
            </a:r>
            <a:r>
              <a:rPr lang="ja-JP" altLang="en-US" sz="1000" dirty="0">
                <a:solidFill>
                  <a:schemeClr val="tx1"/>
                </a:solidFill>
              </a:rPr>
              <a:t>の他頁も同様の定義とする。補助事業期間においてトランジション期を経ずに</a:t>
            </a:r>
            <a:r>
              <a:rPr lang="en-US" altLang="ja-JP" sz="1000" dirty="0">
                <a:solidFill>
                  <a:schemeClr val="tx1"/>
                </a:solidFill>
              </a:rPr>
              <a:t>CN</a:t>
            </a:r>
            <a:r>
              <a:rPr lang="ja-JP" altLang="en-US" sz="1000" dirty="0">
                <a:solidFill>
                  <a:schemeClr val="tx1"/>
                </a:solidFill>
              </a:rPr>
              <a:t>移行期となる場合は、トランジション期の欄は空欄で構わない。</a:t>
            </a:r>
          </a:p>
        </p:txBody>
      </p:sp>
      <p:grpSp>
        <p:nvGrpSpPr>
          <p:cNvPr id="8" name="グループ化 7">
            <a:extLst>
              <a:ext uri="{FF2B5EF4-FFF2-40B4-BE49-F238E27FC236}">
                <a16:creationId xmlns:a16="http://schemas.microsoft.com/office/drawing/2014/main" id="{F9D676F5-CEF9-F4B6-A42A-6053275C8BBD}"/>
              </a:ext>
            </a:extLst>
          </p:cNvPr>
          <p:cNvGrpSpPr/>
          <p:nvPr/>
        </p:nvGrpSpPr>
        <p:grpSpPr>
          <a:xfrm>
            <a:off x="746812" y="3356556"/>
            <a:ext cx="5239039" cy="360000"/>
            <a:chOff x="543578" y="1377175"/>
            <a:chExt cx="5239039" cy="360000"/>
          </a:xfrm>
        </p:grpSpPr>
        <p:cxnSp>
          <p:nvCxnSpPr>
            <p:cNvPr id="9" name="Straight Connector 18">
              <a:extLst>
                <a:ext uri="{FF2B5EF4-FFF2-40B4-BE49-F238E27FC236}">
                  <a16:creationId xmlns:a16="http://schemas.microsoft.com/office/drawing/2014/main" id="{8203458C-DE83-9217-BC22-C37D964C4C0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CBC0C377-D45A-FFBA-D11C-B88837DF31D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dirty="0">
                  <a:solidFill>
                    <a:schemeClr val="tx1"/>
                  </a:solidFill>
                </a:rPr>
                <a:t>燃料転換によるコストアップ分への対応方針と概要</a:t>
              </a:r>
            </a:p>
          </p:txBody>
        </p:sp>
      </p:grpSp>
      <p:sp>
        <p:nvSpPr>
          <p:cNvPr id="13" name="正方形/長方形 12">
            <a:extLst>
              <a:ext uri="{FF2B5EF4-FFF2-40B4-BE49-F238E27FC236}">
                <a16:creationId xmlns:a16="http://schemas.microsoft.com/office/drawing/2014/main" id="{F95578D3-93FD-42CE-2327-F698E3331BD2}"/>
              </a:ext>
            </a:extLst>
          </p:cNvPr>
          <p:cNvSpPr/>
          <p:nvPr/>
        </p:nvSpPr>
        <p:spPr>
          <a:xfrm>
            <a:off x="944777" y="3761117"/>
            <a:ext cx="5021999" cy="99201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トランジション期</a:t>
            </a:r>
            <a:r>
              <a:rPr kumimoji="1" lang="en-US" altLang="ja-JP" sz="1000" baseline="30000">
                <a:solidFill>
                  <a:schemeClr val="tx1"/>
                </a:solidFill>
                <a:latin typeface="Meiryo UI" panose="020B0604030504040204" pitchFamily="50" charset="-128"/>
                <a:ea typeface="Meiryo UI" panose="020B0604030504040204" pitchFamily="50" charset="-128"/>
              </a:rPr>
              <a:t>※2</a:t>
            </a:r>
          </a:p>
          <a:p>
            <a:r>
              <a:rPr kumimoji="1" lang="ja-JP" altLang="en-US" sz="1000">
                <a:solidFill>
                  <a:schemeClr val="tx1"/>
                </a:solidFill>
                <a:latin typeface="Meiryo UI" panose="020B0604030504040204" pitchFamily="50" charset="-128"/>
                <a:ea typeface="Meiryo UI" panose="020B0604030504040204" pitchFamily="50" charset="-128"/>
              </a:rPr>
              <a:t>（対応方針）</a:t>
            </a:r>
            <a:r>
              <a:rPr kumimoji="1" lang="en-US" altLang="ja-JP" sz="1000">
                <a:solidFill>
                  <a:schemeClr val="tx1"/>
                </a:solidFill>
                <a:latin typeface="Meiryo UI" panose="020B0604030504040204" pitchFamily="50" charset="-128"/>
                <a:ea typeface="Meiryo UI" panose="020B0604030504040204" pitchFamily="50" charset="-128"/>
              </a:rPr>
              <a:t>xxx</a:t>
            </a:r>
          </a:p>
          <a:p>
            <a:r>
              <a:rPr kumimoji="1" lang="ja-JP" altLang="en-US" sz="1000">
                <a:solidFill>
                  <a:schemeClr val="tx1"/>
                </a:solidFill>
                <a:latin typeface="Meiryo UI" panose="020B0604030504040204" pitchFamily="50" charset="-128"/>
                <a:ea typeface="Meiryo UI" panose="020B0604030504040204" pitchFamily="50" charset="-128"/>
              </a:rPr>
              <a:t>（概要）</a:t>
            </a:r>
            <a:r>
              <a:rPr kumimoji="1" lang="en-US" altLang="ja-JP" sz="1000">
                <a:solidFill>
                  <a:schemeClr val="tx1"/>
                </a:solidFill>
                <a:latin typeface="Meiryo UI" panose="020B0604030504040204" pitchFamily="50" charset="-128"/>
                <a:ea typeface="Meiryo UI" panose="020B0604030504040204" pitchFamily="50" charset="-128"/>
              </a:rPr>
              <a:t>xxx</a:t>
            </a:r>
          </a:p>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CN</a:t>
            </a:r>
            <a:r>
              <a:rPr kumimoji="1" lang="ja-JP" altLang="en-US" sz="1000">
                <a:solidFill>
                  <a:schemeClr val="tx1"/>
                </a:solidFill>
                <a:latin typeface="Meiryo UI" panose="020B0604030504040204" pitchFamily="50" charset="-128"/>
                <a:ea typeface="Meiryo UI" panose="020B0604030504040204" pitchFamily="50" charset="-128"/>
              </a:rPr>
              <a:t>移行期</a:t>
            </a:r>
            <a:r>
              <a:rPr kumimoji="1" lang="en-US" altLang="ja-JP" sz="1000" baseline="30000">
                <a:solidFill>
                  <a:schemeClr val="tx1"/>
                </a:solidFill>
                <a:latin typeface="Meiryo UI" panose="020B0604030504040204" pitchFamily="50" charset="-128"/>
                <a:ea typeface="Meiryo UI" panose="020B0604030504040204" pitchFamily="50" charset="-128"/>
              </a:rPr>
              <a:t>※2</a:t>
            </a:r>
          </a:p>
          <a:p>
            <a:r>
              <a:rPr kumimoji="1" lang="ja-JP" altLang="en-US" sz="1000">
                <a:solidFill>
                  <a:schemeClr val="tx1"/>
                </a:solidFill>
                <a:latin typeface="Meiryo UI" panose="020B0604030504040204" pitchFamily="50" charset="-128"/>
                <a:ea typeface="Meiryo UI" panose="020B0604030504040204" pitchFamily="50" charset="-128"/>
              </a:rPr>
              <a:t>（対応方針）</a:t>
            </a:r>
            <a:r>
              <a:rPr kumimoji="1" lang="en-US" altLang="ja-JP" sz="1000">
                <a:solidFill>
                  <a:schemeClr val="tx1"/>
                </a:solidFill>
                <a:latin typeface="Meiryo UI" panose="020B0604030504040204" pitchFamily="50" charset="-128"/>
                <a:ea typeface="Meiryo UI" panose="020B0604030504040204" pitchFamily="50" charset="-128"/>
              </a:rPr>
              <a:t>xxx</a:t>
            </a:r>
          </a:p>
          <a:p>
            <a:r>
              <a:rPr kumimoji="1" lang="ja-JP" altLang="en-US" sz="1000">
                <a:solidFill>
                  <a:schemeClr val="tx1"/>
                </a:solidFill>
                <a:latin typeface="Meiryo UI" panose="020B0604030504040204" pitchFamily="50" charset="-128"/>
                <a:ea typeface="Meiryo UI" panose="020B0604030504040204" pitchFamily="50" charset="-128"/>
              </a:rPr>
              <a:t>（概要）</a:t>
            </a:r>
            <a:r>
              <a:rPr kumimoji="1" lang="en-US" altLang="ja-JP" sz="1000">
                <a:solidFill>
                  <a:schemeClr val="tx1"/>
                </a:solidFill>
                <a:latin typeface="Meiryo UI" panose="020B0604030504040204" pitchFamily="50" charset="-128"/>
                <a:ea typeface="Meiryo UI" panose="020B0604030504040204" pitchFamily="50" charset="-128"/>
              </a:rPr>
              <a:t>xxx</a:t>
            </a:r>
          </a:p>
          <a:p>
            <a:endParaRPr kumimoji="1" lang="en-US" altLang="ja-JP" sz="1000">
              <a:solidFill>
                <a:schemeClr val="tx1"/>
              </a:solidFill>
              <a:latin typeface="Meiryo UI" panose="020B0604030504040204" pitchFamily="50" charset="-128"/>
              <a:ea typeface="Meiryo UI" panose="020B0604030504040204" pitchFamily="50" charset="-128"/>
            </a:endParaRPr>
          </a:p>
          <a:p>
            <a:endParaRPr kumimoji="1" lang="ja-JP" altLang="en-US" sz="1000">
              <a:solidFill>
                <a:schemeClr val="tx1"/>
              </a:solidFill>
              <a:latin typeface="Meiryo UI" panose="020B0604030504040204" pitchFamily="50" charset="-128"/>
              <a:ea typeface="Meiryo UI" panose="020B0604030504040204" pitchFamily="50" charset="-128"/>
            </a:endParaRPr>
          </a:p>
        </p:txBody>
      </p:sp>
      <p:sp>
        <p:nvSpPr>
          <p:cNvPr id="16" name="TextBox 51">
            <a:extLst>
              <a:ext uri="{FF2B5EF4-FFF2-40B4-BE49-F238E27FC236}">
                <a16:creationId xmlns:a16="http://schemas.microsoft.com/office/drawing/2014/main" id="{A90AABBD-AF1A-DD1A-E1D7-E36D6F6FE88D}"/>
              </a:ext>
            </a:extLst>
          </p:cNvPr>
          <p:cNvSpPr txBox="1"/>
          <p:nvPr/>
        </p:nvSpPr>
        <p:spPr>
          <a:xfrm>
            <a:off x="2313659" y="3980545"/>
            <a:ext cx="3534060" cy="5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4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dirty="0"/>
              <a:t>対応方針は、「吸収」「価格転嫁」「吸収・価格転嫁」のうち</a:t>
            </a:r>
            <a:r>
              <a:rPr lang="en-US" altLang="ja-JP" dirty="0"/>
              <a:t>1</a:t>
            </a:r>
            <a:r>
              <a:rPr lang="ja-JP" altLang="en-US" dirty="0"/>
              <a:t>つを選択し記載ください</a:t>
            </a:r>
            <a:endParaRPr lang="en-US" altLang="ja-JP" dirty="0"/>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cap="rnd" cmpd="sng" algn="ctr">
          <a:solidFill>
            <a:schemeClr val="tx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DFC0021112C51498B0C6619B458C17B" ma:contentTypeVersion="14" ma:contentTypeDescription="新しいドキュメントを作成します。" ma:contentTypeScope="" ma:versionID="a35684e445b30ec4331803c8b2b00ba0">
  <xsd:schema xmlns:xsd="http://www.w3.org/2001/XMLSchema" xmlns:xs="http://www.w3.org/2001/XMLSchema" xmlns:p="http://schemas.microsoft.com/office/2006/metadata/properties" xmlns:ns2="d84bf91f-8300-4b45-9fcc-4cf290237c2b" xmlns:ns3="5e266083-aefd-47b2-bc63-0b029f117c2e" targetNamespace="http://schemas.microsoft.com/office/2006/metadata/properties" ma:root="true" ma:fieldsID="962e31ec71ccd8e688126c3174876a2a" ns2:_="" ns3:_="">
    <xsd:import namespace="d84bf91f-8300-4b45-9fcc-4cf290237c2b"/>
    <xsd:import namespace="5e266083-aefd-47b2-bc63-0b029f117c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4bf91f-8300-4b45-9fcc-4cf290237c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266083-aefd-47b2-bc63-0b029f117c2e"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03b1b138-dfeb-4e08-b1f4-2b4e1b31e344}" ma:internalName="TaxCatchAll" ma:showField="CatchAllData" ma:web="5e266083-aefd-47b2-bc63-0b029f117c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84bf91f-8300-4b45-9fcc-4cf290237c2b">
      <Terms xmlns="http://schemas.microsoft.com/office/infopath/2007/PartnerControls"/>
    </lcf76f155ced4ddcb4097134ff3c332f>
    <TaxCatchAll xmlns="5e266083-aefd-47b2-bc63-0b029f117c2e" xsi:nil="true"/>
  </documentManagement>
</p:properties>
</file>

<file path=customXml/itemProps1.xml><?xml version="1.0" encoding="utf-8"?>
<ds:datastoreItem xmlns:ds="http://schemas.openxmlformats.org/officeDocument/2006/customXml" ds:itemID="{9BF0548B-A5FC-40F9-AE1A-4B1C8B000D3C}"/>
</file>

<file path=customXml/itemProps2.xml><?xml version="1.0" encoding="utf-8"?>
<ds:datastoreItem xmlns:ds="http://schemas.openxmlformats.org/officeDocument/2006/customXml" ds:itemID="{8E408640-E660-48C3-9222-8A05562DF4C4}">
  <ds:schemaRefs>
    <ds:schemaRef ds:uri="http://schemas.microsoft.com/sharepoint/v3/contenttype/forms"/>
  </ds:schemaRefs>
</ds:datastoreItem>
</file>

<file path=customXml/itemProps3.xml><?xml version="1.0" encoding="utf-8"?>
<ds:datastoreItem xmlns:ds="http://schemas.openxmlformats.org/officeDocument/2006/customXml" ds:itemID="{B8338A58-CD05-43FA-B67D-3ADB7CC8D216}">
  <ds:schemaRefs>
    <ds:schemaRef ds:uri="http://purl.org/dc/dcmitype/"/>
    <ds:schemaRef ds:uri="http://purl.org/dc/elements/1.1/"/>
    <ds:schemaRef ds:uri="http://schemas.openxmlformats.org/package/2006/metadata/core-properties"/>
    <ds:schemaRef ds:uri="http://www.w3.org/XML/1998/namespace"/>
    <ds:schemaRef ds:uri="d84bf91f-8300-4b45-9fcc-4cf290237c2b"/>
    <ds:schemaRef ds:uri="5e266083-aefd-47b2-bc63-0b029f117c2e"/>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7594</Words>
  <PresentationFormat>ワイド画面</PresentationFormat>
  <Paragraphs>955</Paragraphs>
  <Slides>33</Slides>
  <Notes>21</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ariant>
        <vt:lpstr>目的別スライド ショー</vt:lpstr>
      </vt:variant>
      <vt:variant>
        <vt:i4>1</vt:i4>
      </vt:variant>
    </vt:vector>
  </HeadingPairs>
  <TitlesOfParts>
    <vt:vector size="41" baseType="lpstr">
      <vt:lpstr>Meiryo UI</vt:lpstr>
      <vt:lpstr>ＭＳ Ｐゴシック</vt:lpstr>
      <vt:lpstr>Arial</vt:lpstr>
      <vt:lpstr>Trebuchet MS</vt:lpstr>
      <vt:lpstr>Wingdings</vt:lpstr>
      <vt:lpstr>１</vt:lpstr>
      <vt:lpstr>think-cell スライド</vt:lpstr>
      <vt:lpstr>間接補助事業の実施計画 （事業Ⅱ 燃料転換）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2024-06-27T06:18:57Z</dcterms:created>
  <dcterms:modified xsi:type="dcterms:W3CDTF">2024-10-08T03:03:43Z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0x010100EDFC0021112C51498B0C6619B458C17B</vt:lpwstr>
  </property>
</Properties>
</file>