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1.xml" ContentType="application/vnd.openxmlformats-officedocument.presentationml.notesSlide+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5.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trictFirstAndLastChars="0" saveSubsetFonts="1" autoCompressPictures="0">
  <p:sldMasterIdLst>
    <p:sldMasterId id="2147485117" r:id="rId4"/>
  </p:sldMasterIdLst>
  <p:notesMasterIdLst>
    <p:notesMasterId r:id="rId39"/>
  </p:notesMasterIdLst>
  <p:handoutMasterIdLst>
    <p:handoutMasterId r:id="rId40"/>
  </p:handoutMasterIdLst>
  <p:sldIdLst>
    <p:sldId id="2145705059" r:id="rId5"/>
    <p:sldId id="2145705341" r:id="rId6"/>
    <p:sldId id="2145705333" r:id="rId7"/>
    <p:sldId id="2147483253" r:id="rId8"/>
    <p:sldId id="2145705137" r:id="rId9"/>
    <p:sldId id="267" r:id="rId10"/>
    <p:sldId id="2145705125" r:id="rId11"/>
    <p:sldId id="2147483256" r:id="rId12"/>
    <p:sldId id="2145705308" r:id="rId13"/>
    <p:sldId id="2145705332" r:id="rId14"/>
    <p:sldId id="2145705327" r:id="rId15"/>
    <p:sldId id="2145705294" r:id="rId16"/>
    <p:sldId id="2145705328" r:id="rId17"/>
    <p:sldId id="2145705310" r:id="rId18"/>
    <p:sldId id="2145705309" r:id="rId19"/>
    <p:sldId id="2145705263" r:id="rId20"/>
    <p:sldId id="2145705278" r:id="rId21"/>
    <p:sldId id="2145705340" r:id="rId22"/>
    <p:sldId id="2145705311" r:id="rId23"/>
    <p:sldId id="2145705297" r:id="rId24"/>
    <p:sldId id="2145705269" r:id="rId25"/>
    <p:sldId id="2145705335" r:id="rId26"/>
    <p:sldId id="2145705279" r:id="rId27"/>
    <p:sldId id="2145705298" r:id="rId28"/>
    <p:sldId id="2145705281" r:id="rId29"/>
    <p:sldId id="2145705318" r:id="rId30"/>
    <p:sldId id="2145705319" r:id="rId31"/>
    <p:sldId id="2145705301" r:id="rId32"/>
    <p:sldId id="2145705321" r:id="rId33"/>
    <p:sldId id="2145705266" r:id="rId34"/>
    <p:sldId id="2145705325" r:id="rId35"/>
    <p:sldId id="2145705326" r:id="rId36"/>
    <p:sldId id="2145705147" r:id="rId37"/>
    <p:sldId id="2145705146" r:id="rId38"/>
  </p:sldIdLst>
  <p:sldSz cx="12192000" cy="6858000"/>
  <p:notesSz cx="6735763" cy="9866313"/>
  <p:custShowLst>
    <p:custShow name="Format Guide Workshop" id="0">
      <p:sldLst/>
    </p:custShow>
  </p:custShowLst>
  <p:custDataLst>
    <p:tags r:id="rId4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4"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69696"/>
    <a:srgbClr val="F79646"/>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3257AD-479D-4F89-A408-F5F2B8B61C8E}" v="1" dt="2024-10-05T18:45:08.4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0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commentAuthors" Target="commentAuthors.xml"/><Relationship Id="rId47"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8/10/relationships/authors" Targe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10/7/2024</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10/7/2024</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242929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3165101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2616728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1375937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94808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502398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4272088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717032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2388875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ysClr val="windowText" lastClr="000000"/>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ysClr val="windowText" lastClr="000000"/>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ysClr val="windowText" lastClr="000000"/>
                </a:solidFill>
                <a:latin typeface="+mn-lt"/>
                <a:sym typeface="Trebuchet MS" panose="020B0603020202020204" pitchFamily="34" charset="0"/>
              </a:defRPr>
            </a:lvl1pPr>
          </a:lstStyle>
          <a:p>
            <a:endParaRPr lang="en-US"/>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1">
                <a:lumMod val="50000"/>
                <a:lumOff val="5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tx1"/>
                </a:solidFill>
                <a:latin typeface="+mn-lt"/>
                <a:sym typeface="Trebuchet MS" panose="020B0603020202020204" pitchFamily="34" charset="0"/>
              </a:defRPr>
            </a:lvl1pPr>
          </a:lstStyle>
          <a:p>
            <a:endParaRPr lang="en-US"/>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oleObject" Target="../embeddings/oleObject1.bin"/><Relationship Id="rId5" Type="http://schemas.openxmlformats.org/officeDocument/2006/relationships/tags" Target="../tags/tag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3AA9799-FC9D-F8E0-1BFE-4884313CF37D}"/>
              </a:ext>
            </a:extLst>
          </p:cNvPr>
          <p:cNvGraphicFramePr>
            <a:graphicFrameLocks noChangeAspect="1"/>
          </p:cNvGraphicFramePr>
          <p:nvPr userDrawn="1">
            <p:custDataLst>
              <p:tags r:id="rId5"/>
            </p:custDataLst>
            <p:extLst>
              <p:ext uri="{D42A27DB-BD31-4B8C-83A1-F6EECF244321}">
                <p14:modId xmlns:p14="http://schemas.microsoft.com/office/powerpoint/2010/main" val="27410925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639" imgH="642" progId="TCLayout.ActiveDocument.1">
                  <p:embed/>
                </p:oleObj>
              </mc:Choice>
              <mc:Fallback>
                <p:oleObj name="think-cell スライド" r:id="rId6" imgW="639" imgH="642" progId="TCLayout.ActiveDocument.1">
                  <p:embed/>
                  <p:pic>
                    <p:nvPicPr>
                      <p:cNvPr id="3" name="think-cell data - do not delete" hidden="1">
                        <a:extLst>
                          <a:ext uri="{FF2B5EF4-FFF2-40B4-BE49-F238E27FC236}">
                            <a16:creationId xmlns:a16="http://schemas.microsoft.com/office/drawing/2014/main" id="{13AA9799-FC9D-F8E0-1BFE-4884313CF37D}"/>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12.xml"/><Relationship Id="rId5" Type="http://schemas.openxmlformats.org/officeDocument/2006/relationships/image" Target="../media/image3.e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3.xml"/><Relationship Id="rId5" Type="http://schemas.openxmlformats.org/officeDocument/2006/relationships/image" Target="../media/image3.emf"/><Relationship Id="rId4" Type="http://schemas.openxmlformats.org/officeDocument/2006/relationships/oleObject" Target="../embeddings/oleObject6.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3.emf"/><Relationship Id="rId4" Type="http://schemas.openxmlformats.org/officeDocument/2006/relationships/oleObject" Target="../embeddings/oleObject7.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3.emf"/><Relationship Id="rId4" Type="http://schemas.openxmlformats.org/officeDocument/2006/relationships/oleObject" Target="../embeddings/oleObject8.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3.emf"/><Relationship Id="rId4" Type="http://schemas.openxmlformats.org/officeDocument/2006/relationships/oleObject" Target="../embeddings/oleObject9.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7.xml"/><Relationship Id="rId5" Type="http://schemas.openxmlformats.org/officeDocument/2006/relationships/image" Target="../media/image2.emf"/><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1.xml"/><Relationship Id="rId5" Type="http://schemas.openxmlformats.org/officeDocument/2006/relationships/image" Target="../media/image3.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21405716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639" imgH="642" progId="TCLayout.ActiveDocument.1">
                  <p:embed/>
                </p:oleObj>
              </mc:Choice>
              <mc:Fallback>
                <p:oleObj name="think-cell スライド" r:id="rId3"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600" y="1203980"/>
            <a:ext cx="10936800" cy="1476000"/>
          </a:xfrm>
        </p:spPr>
        <p:txBody>
          <a:bodyPr vert="horz"/>
          <a:lstStyle/>
          <a:p>
            <a:pPr>
              <a:tabLst>
                <a:tab pos="10768013" algn="r"/>
              </a:tabLst>
            </a:pPr>
            <a:r>
              <a:rPr kumimoji="1" lang="zh-TW" altLang="en-US">
                <a:solidFill>
                  <a:sysClr val="windowText" lastClr="000000"/>
                </a:solidFill>
              </a:rPr>
              <a:t>間接補助事業</a:t>
            </a:r>
            <a:r>
              <a:rPr kumimoji="1" lang="ja-JP" altLang="en-US">
                <a:solidFill>
                  <a:sysClr val="windowText" lastClr="000000"/>
                </a:solidFill>
              </a:rPr>
              <a:t>の実施計画</a:t>
            </a:r>
            <a:br>
              <a:rPr kumimoji="1" lang="en-US" altLang="ja-JP">
                <a:solidFill>
                  <a:sysClr val="windowText" lastClr="000000"/>
                </a:solidFill>
              </a:rPr>
            </a:br>
            <a:r>
              <a:rPr kumimoji="1" lang="ja-JP" altLang="en-US" sz="4400">
                <a:solidFill>
                  <a:sysClr val="windowText" lastClr="000000"/>
                </a:solidFill>
              </a:rPr>
              <a:t>（事業</a:t>
            </a:r>
            <a:r>
              <a:rPr kumimoji="1" lang="en-US" altLang="ja-JP" sz="4400">
                <a:solidFill>
                  <a:sysClr val="windowText" lastClr="000000"/>
                </a:solidFill>
              </a:rPr>
              <a:t>Ⅰ </a:t>
            </a:r>
            <a:r>
              <a:rPr kumimoji="1" lang="ja-JP" altLang="en-US" sz="4400">
                <a:solidFill>
                  <a:sysClr val="windowText" lastClr="000000"/>
                </a:solidFill>
              </a:rPr>
              <a:t>製造プロセス転換）</a:t>
            </a:r>
            <a:br>
              <a:rPr kumimoji="1" lang="en-US" altLang="ja-JP">
                <a:solidFill>
                  <a:sysClr val="windowText" lastClr="000000"/>
                </a:solidFill>
              </a:rPr>
            </a:br>
            <a:endParaRPr kumimoji="1" lang="en-US" sz="1800">
              <a:solidFill>
                <a:sysClr val="windowText" lastClr="000000"/>
              </a:solidFill>
            </a:endParaRPr>
          </a:p>
        </p:txBody>
      </p:sp>
      <p:sp>
        <p:nvSpPr>
          <p:cNvPr id="8" name="テキスト ボックス 7"/>
          <p:cNvSpPr txBox="1"/>
          <p:nvPr/>
        </p:nvSpPr>
        <p:spPr>
          <a:xfrm>
            <a:off x="9656064" y="205562"/>
            <a:ext cx="2309108"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575757"/>
                </a:solidFill>
                <a:latin typeface="Meiryo UI" panose="020B0604030504040204" pitchFamily="50" charset="-128"/>
                <a:ea typeface="Meiryo UI" panose="020B0604030504040204" pitchFamily="50" charset="-128"/>
              </a:rPr>
              <a:t>(</a:t>
            </a:r>
            <a:r>
              <a:rPr kumimoji="1" lang="ja-JP" altLang="en-US" sz="1600">
                <a:solidFill>
                  <a:srgbClr val="575757"/>
                </a:solidFill>
                <a:latin typeface="Meiryo UI" panose="020B0604030504040204" pitchFamily="50" charset="-128"/>
                <a:ea typeface="Meiryo UI" panose="020B0604030504040204" pitchFamily="50" charset="-128"/>
              </a:rPr>
              <a:t>応募フォーマット</a:t>
            </a:r>
            <a:r>
              <a:rPr kumimoji="1" lang="en-US" altLang="ja-JP" sz="160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a:spLocks/>
          </p:cNvSpPr>
          <p:nvPr/>
        </p:nvSpPr>
        <p:spPr>
          <a:xfrm>
            <a:off x="5902096" y="3976433"/>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（共同提案者（委託先除く）：Ｂ社）</a:t>
            </a:r>
            <a:endParaRPr kumimoji="1" lang="en-US" altLang="ja-JP">
              <a:solidFill>
                <a:sysClr val="windowText" lastClr="000000"/>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10181156" y="4044908"/>
            <a:ext cx="1632112"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a:solidFill>
                  <a:sysClr val="windowText" lastClr="000000"/>
                </a:solidFill>
                <a:latin typeface="Meiryo UI" panose="020B0604030504040204" pitchFamily="50" charset="-128"/>
                <a:ea typeface="Meiryo UI" panose="020B0604030504040204" pitchFamily="50" charset="-128"/>
              </a:rPr>
              <a:t>※</a:t>
            </a:r>
            <a:r>
              <a:rPr kumimoji="1" lang="ja-JP" altLang="en-US" sz="900">
                <a:solidFill>
                  <a:sysClr val="windowText" lastClr="000000"/>
                </a:solidFill>
                <a:latin typeface="Meiryo UI" panose="020B0604030504040204" pitchFamily="50" charset="-128"/>
                <a:ea typeface="Meiryo UI" panose="020B0604030504040204" pitchFamily="50" charset="-128"/>
              </a:rPr>
              <a:t>共同実施の場合には、</a:t>
            </a:r>
            <a:br>
              <a:rPr kumimoji="1" lang="en-US" altLang="ja-JP" sz="900">
                <a:solidFill>
                  <a:sysClr val="windowText" lastClr="000000"/>
                </a:solidFill>
                <a:latin typeface="Meiryo UI" panose="020B0604030504040204" pitchFamily="50" charset="-128"/>
                <a:ea typeface="Meiryo UI" panose="020B0604030504040204" pitchFamily="50" charset="-128"/>
              </a:rPr>
            </a:br>
            <a:r>
              <a:rPr kumimoji="1" lang="ja-JP" altLang="en-US" sz="900">
                <a:solidFill>
                  <a:sysClr val="windowText" lastClr="000000"/>
                </a:solidFill>
                <a:latin typeface="Meiryo UI" panose="020B0604030504040204" pitchFamily="50" charset="-128"/>
                <a:ea typeface="Meiryo UI" panose="020B0604030504040204" pitchFamily="50" charset="-128"/>
              </a:rPr>
              <a:t>幹事企業を明記して下さい</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49464" y="3013076"/>
            <a:ext cx="11542536" cy="46923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a:solidFill>
                  <a:sysClr val="windowText" lastClr="000000"/>
                </a:solidFill>
                <a:latin typeface="Meiryo UI" panose="020B0604030504040204" pitchFamily="50" charset="-128"/>
                <a:ea typeface="Meiryo UI" panose="020B0604030504040204" pitchFamily="50" charset="-128"/>
              </a:rPr>
              <a:t>提案事業名：○○○</a:t>
            </a:r>
            <a:r>
              <a:rPr kumimoji="1" lang="en-US" altLang="ja-JP">
                <a:solidFill>
                  <a:sysClr val="windowText" lastClr="000000"/>
                </a:solidFill>
                <a:latin typeface="Meiryo UI" panose="020B0604030504040204" pitchFamily="50" charset="-128"/>
                <a:ea typeface="Meiryo UI" panose="020B0604030504040204" pitchFamily="50" charset="-128"/>
              </a:rPr>
              <a:t>	</a:t>
            </a:r>
            <a:r>
              <a:rPr kumimoji="1" lang="ja-JP" altLang="en-US">
                <a:solidFill>
                  <a:sysClr val="windowText" lastClr="000000"/>
                </a:solidFill>
                <a:latin typeface="Meiryo UI" panose="020B0604030504040204" pitchFamily="50" charset="-128"/>
                <a:ea typeface="Meiryo UI" panose="020B0604030504040204" pitchFamily="50" charset="-128"/>
              </a:rPr>
              <a:t>提案者名：Ａ社（幹事企業） 、代表者名：代表取締役社長　</a:t>
            </a:r>
            <a:r>
              <a:rPr kumimoji="1" lang="en-US" altLang="ja-JP">
                <a:solidFill>
                  <a:sysClr val="windowText" lastClr="000000"/>
                </a:solidFill>
                <a:latin typeface="Meiryo UI" panose="020B0604030504040204" pitchFamily="50" charset="-128"/>
                <a:ea typeface="Meiryo UI" panose="020B0604030504040204" pitchFamily="50" charset="-128"/>
              </a:rPr>
              <a:t>aa </a:t>
            </a:r>
            <a:r>
              <a:rPr kumimoji="1" lang="en-US" altLang="ja-JP" err="1">
                <a:solidFill>
                  <a:sysClr val="windowText" lastClr="000000"/>
                </a:solidFill>
                <a:latin typeface="Meiryo UI" panose="020B0604030504040204" pitchFamily="50" charset="-128"/>
                <a:ea typeface="Meiryo UI" panose="020B0604030504040204" pitchFamily="50" charset="-128"/>
              </a:rPr>
              <a:t>aa</a:t>
            </a:r>
            <a:endParaRPr kumimoji="1" lang="en-US">
              <a:solidFill>
                <a:sysClr val="windowText" lastClr="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04CBA603-B9F5-F848-EFEA-5B9BE638DFEC}"/>
              </a:ext>
            </a:extLst>
          </p:cNvPr>
          <p:cNvGraphicFramePr>
            <a:graphicFrameLocks noChangeAspect="1"/>
          </p:cNvGraphicFramePr>
          <p:nvPr>
            <p:custDataLst>
              <p:tags r:id="rId1"/>
            </p:custDataLst>
            <p:extLst>
              <p:ext uri="{D42A27DB-BD31-4B8C-83A1-F6EECF244321}">
                <p14:modId xmlns:p14="http://schemas.microsoft.com/office/powerpoint/2010/main" val="36895294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1" name="think-cell data - do not delete" hidden="1">
                        <a:extLst>
                          <a:ext uri="{FF2B5EF4-FFF2-40B4-BE49-F238E27FC236}">
                            <a16:creationId xmlns:a16="http://schemas.microsoft.com/office/drawing/2014/main" id="{04CBA603-B9F5-F848-EFEA-5B9BE638DFE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4</a:t>
            </a:r>
            <a:r>
              <a:rPr kumimoji="1" lang="ja-JP" altLang="en-US" sz="2000"/>
              <a:t>）事業所・施設選定の理由</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事業所の</a:t>
            </a:r>
            <a:r>
              <a:rPr kumimoji="1" lang="en-US" altLang="ja-JP">
                <a:solidFill>
                  <a:schemeClr val="tx1"/>
                </a:solidFill>
              </a:rPr>
              <a:t>xx</a:t>
            </a:r>
            <a:r>
              <a:rPr kumimoji="1" lang="ja-JP" altLang="en-US">
                <a:solidFill>
                  <a:schemeClr val="tx1"/>
                </a:solidFill>
              </a:rPr>
              <a:t>施設において、</a:t>
            </a:r>
            <a:r>
              <a:rPr kumimoji="1" lang="en-US" altLang="ja-JP">
                <a:solidFill>
                  <a:schemeClr val="tx1"/>
                </a:solidFill>
              </a:rPr>
              <a:t>xx</a:t>
            </a:r>
            <a:r>
              <a:rPr kumimoji="1" lang="ja-JP" altLang="en-US">
                <a:solidFill>
                  <a:schemeClr val="tx1"/>
                </a:solidFill>
              </a:rPr>
              <a:t>の理由より製造プロセス転換を実施</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5" name="グループ化 34">
            <a:extLst>
              <a:ext uri="{FF2B5EF4-FFF2-40B4-BE49-F238E27FC236}">
                <a16:creationId xmlns:a16="http://schemas.microsoft.com/office/drawing/2014/main" id="{3023B51B-49F7-4BAA-8B2E-2D6CFCD389F2}"/>
              </a:ext>
            </a:extLst>
          </p:cNvPr>
          <p:cNvGrpSpPr/>
          <p:nvPr/>
        </p:nvGrpSpPr>
        <p:grpSpPr>
          <a:xfrm>
            <a:off x="754627" y="1651751"/>
            <a:ext cx="10735824" cy="938815"/>
            <a:chOff x="746777" y="1711151"/>
            <a:chExt cx="10735824" cy="938815"/>
          </a:xfrm>
        </p:grpSpPr>
        <p:sp>
          <p:nvSpPr>
            <p:cNvPr id="17" name="正方形/長方形 16">
              <a:extLst>
                <a:ext uri="{FF2B5EF4-FFF2-40B4-BE49-F238E27FC236}">
                  <a16:creationId xmlns:a16="http://schemas.microsoft.com/office/drawing/2014/main" id="{E9DEFF9C-EE4B-5FA6-5970-2F5D56A8225C}"/>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3A00E054-7987-FEA7-F2BD-53841DDCA304}"/>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CO</a:t>
              </a:r>
              <a:r>
                <a:rPr kumimoji="1" lang="en-US" altLang="ja-JP" sz="1400" baseline="-250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排出量</a:t>
              </a:r>
            </a:p>
          </p:txBody>
        </p:sp>
      </p:grpSp>
      <p:grpSp>
        <p:nvGrpSpPr>
          <p:cNvPr id="10" name="グループ化 9">
            <a:extLst>
              <a:ext uri="{FF2B5EF4-FFF2-40B4-BE49-F238E27FC236}">
                <a16:creationId xmlns:a16="http://schemas.microsoft.com/office/drawing/2014/main" id="{DC47D3B0-55BC-54B1-B220-DCA06907347E}"/>
              </a:ext>
            </a:extLst>
          </p:cNvPr>
          <p:cNvGrpSpPr/>
          <p:nvPr/>
        </p:nvGrpSpPr>
        <p:grpSpPr>
          <a:xfrm>
            <a:off x="746777" y="1224775"/>
            <a:ext cx="2160000" cy="360000"/>
            <a:chOff x="543578" y="1377175"/>
            <a:chExt cx="5239039" cy="360000"/>
          </a:xfrm>
        </p:grpSpPr>
        <p:cxnSp>
          <p:nvCxnSpPr>
            <p:cNvPr id="11" name="Straight Connector 18">
              <a:extLst>
                <a:ext uri="{FF2B5EF4-FFF2-40B4-BE49-F238E27FC236}">
                  <a16:creationId xmlns:a16="http://schemas.microsoft.com/office/drawing/2014/main" id="{E0AE8577-0197-98E8-668F-C1FAC689944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23">
              <a:extLst>
                <a:ext uri="{FF2B5EF4-FFF2-40B4-BE49-F238E27FC236}">
                  <a16:creationId xmlns:a16="http://schemas.microsoft.com/office/drawing/2014/main" id="{6B46A5B8-C540-2AD2-B459-3790BE799FD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事業所・施設選定の視点</a:t>
              </a:r>
            </a:p>
          </p:txBody>
        </p:sp>
      </p:grpSp>
      <p:grpSp>
        <p:nvGrpSpPr>
          <p:cNvPr id="29" name="グループ化 28">
            <a:extLst>
              <a:ext uri="{FF2B5EF4-FFF2-40B4-BE49-F238E27FC236}">
                <a16:creationId xmlns:a16="http://schemas.microsoft.com/office/drawing/2014/main" id="{34B6DBEE-A7FA-458A-35B0-34009C95E2CD}"/>
              </a:ext>
            </a:extLst>
          </p:cNvPr>
          <p:cNvGrpSpPr/>
          <p:nvPr/>
        </p:nvGrpSpPr>
        <p:grpSpPr>
          <a:xfrm>
            <a:off x="3003747" y="1224775"/>
            <a:ext cx="8460000" cy="360000"/>
            <a:chOff x="543578" y="1377175"/>
            <a:chExt cx="5239039" cy="360000"/>
          </a:xfrm>
        </p:grpSpPr>
        <p:cxnSp>
          <p:nvCxnSpPr>
            <p:cNvPr id="30" name="Straight Connector 18">
              <a:extLst>
                <a:ext uri="{FF2B5EF4-FFF2-40B4-BE49-F238E27FC236}">
                  <a16:creationId xmlns:a16="http://schemas.microsoft.com/office/drawing/2014/main" id="{8D012803-D8A8-7A89-9397-747F7D664D7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TextBox 23">
              <a:extLst>
                <a:ext uri="{FF2B5EF4-FFF2-40B4-BE49-F238E27FC236}">
                  <a16:creationId xmlns:a16="http://schemas.microsoft.com/office/drawing/2014/main" id="{DD2340D2-23D1-BBFC-A332-D9C10AD4E08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理由</a:t>
              </a:r>
            </a:p>
          </p:txBody>
        </p:sp>
      </p:grpSp>
      <p:grpSp>
        <p:nvGrpSpPr>
          <p:cNvPr id="36" name="グループ化 35">
            <a:extLst>
              <a:ext uri="{FF2B5EF4-FFF2-40B4-BE49-F238E27FC236}">
                <a16:creationId xmlns:a16="http://schemas.microsoft.com/office/drawing/2014/main" id="{631F332B-93AD-D1E5-109A-2017E97A6BD1}"/>
              </a:ext>
            </a:extLst>
          </p:cNvPr>
          <p:cNvGrpSpPr/>
          <p:nvPr/>
        </p:nvGrpSpPr>
        <p:grpSpPr>
          <a:xfrm>
            <a:off x="746777" y="2769918"/>
            <a:ext cx="10735824" cy="938815"/>
            <a:chOff x="746777" y="1711151"/>
            <a:chExt cx="10735824" cy="938815"/>
          </a:xfrm>
        </p:grpSpPr>
        <p:sp>
          <p:nvSpPr>
            <p:cNvPr id="37" name="正方形/長方形 36">
              <a:extLst>
                <a:ext uri="{FF2B5EF4-FFF2-40B4-BE49-F238E27FC236}">
                  <a16:creationId xmlns:a16="http://schemas.microsoft.com/office/drawing/2014/main" id="{50C97B33-C84E-C3C6-A558-23E9E76E0433}"/>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E09B6ACF-D3D1-C13B-27A5-4D257864C58A}"/>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脱炭素化による</a:t>
              </a: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競争力強化</a:t>
              </a:r>
            </a:p>
          </p:txBody>
        </p:sp>
      </p:grpSp>
      <p:grpSp>
        <p:nvGrpSpPr>
          <p:cNvPr id="39" name="グループ化 38">
            <a:extLst>
              <a:ext uri="{FF2B5EF4-FFF2-40B4-BE49-F238E27FC236}">
                <a16:creationId xmlns:a16="http://schemas.microsoft.com/office/drawing/2014/main" id="{448A277A-01D0-0226-B672-E2F347961E4E}"/>
              </a:ext>
            </a:extLst>
          </p:cNvPr>
          <p:cNvGrpSpPr/>
          <p:nvPr/>
        </p:nvGrpSpPr>
        <p:grpSpPr>
          <a:xfrm>
            <a:off x="746777" y="3835109"/>
            <a:ext cx="10735824" cy="938815"/>
            <a:chOff x="746777" y="1711151"/>
            <a:chExt cx="10735824" cy="938815"/>
          </a:xfrm>
        </p:grpSpPr>
        <p:sp>
          <p:nvSpPr>
            <p:cNvPr id="40" name="正方形/長方形 39">
              <a:extLst>
                <a:ext uri="{FF2B5EF4-FFF2-40B4-BE49-F238E27FC236}">
                  <a16:creationId xmlns:a16="http://schemas.microsoft.com/office/drawing/2014/main" id="{C54A27FF-988E-CD97-CAE8-0A45D0D0A58E}"/>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8AB2696B-A8F6-BE89-2A51-BC2B2BFA3BA9}"/>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原料調達</a:t>
              </a:r>
            </a:p>
          </p:txBody>
        </p:sp>
      </p:grpSp>
      <p:grpSp>
        <p:nvGrpSpPr>
          <p:cNvPr id="42" name="グループ化 41">
            <a:extLst>
              <a:ext uri="{FF2B5EF4-FFF2-40B4-BE49-F238E27FC236}">
                <a16:creationId xmlns:a16="http://schemas.microsoft.com/office/drawing/2014/main" id="{DBDD5278-111F-4400-057C-A4D0308BAF37}"/>
              </a:ext>
            </a:extLst>
          </p:cNvPr>
          <p:cNvGrpSpPr/>
          <p:nvPr/>
        </p:nvGrpSpPr>
        <p:grpSpPr>
          <a:xfrm>
            <a:off x="746777" y="4900300"/>
            <a:ext cx="10735824" cy="938815"/>
            <a:chOff x="746777" y="1711151"/>
            <a:chExt cx="10735824" cy="938815"/>
          </a:xfrm>
        </p:grpSpPr>
        <p:sp>
          <p:nvSpPr>
            <p:cNvPr id="43" name="正方形/長方形 42">
              <a:extLst>
                <a:ext uri="{FF2B5EF4-FFF2-40B4-BE49-F238E27FC236}">
                  <a16:creationId xmlns:a16="http://schemas.microsoft.com/office/drawing/2014/main" id="{AD52B002-3A73-4B80-9AF1-6D53081DC32D}"/>
                </a:ext>
              </a:extLst>
            </p:cNvPr>
            <p:cNvSpPr/>
            <p:nvPr/>
          </p:nvSpPr>
          <p:spPr>
            <a:xfrm>
              <a:off x="3022601" y="1717575"/>
              <a:ext cx="8460000" cy="93239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57760E9E-A03C-906E-9E12-7AD0F7F2D25C}"/>
                </a:ext>
              </a:extLst>
            </p:cNvPr>
            <p:cNvSpPr/>
            <p:nvPr/>
          </p:nvSpPr>
          <p:spPr>
            <a:xfrm>
              <a:off x="746777" y="1711151"/>
              <a:ext cx="2124000" cy="93239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その他</a:t>
              </a:r>
            </a:p>
          </p:txBody>
        </p:sp>
      </p:grpSp>
      <p:sp>
        <p:nvSpPr>
          <p:cNvPr id="45" name="TextBox 51">
            <a:extLst>
              <a:ext uri="{FF2B5EF4-FFF2-40B4-BE49-F238E27FC236}">
                <a16:creationId xmlns:a16="http://schemas.microsoft.com/office/drawing/2014/main" id="{FD2AEEA8-39EF-5476-F637-DC2547F50FB2}"/>
              </a:ext>
            </a:extLst>
          </p:cNvPr>
          <p:cNvSpPr txBox="1"/>
          <p:nvPr/>
        </p:nvSpPr>
        <p:spPr>
          <a:xfrm>
            <a:off x="3801579" y="1745298"/>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できるだけ定量的な数値を記載したうえで、他施設の生産物と比べ</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排出量が多いことや、本施設の</a:t>
            </a:r>
            <a:r>
              <a:rPr lang="en-US" altLang="ja-JP" sz="1600">
                <a:solidFill>
                  <a:srgbClr val="2E3558"/>
                </a:solidFill>
                <a:latin typeface="+mn-ea"/>
              </a:rPr>
              <a:t>CO</a:t>
            </a:r>
            <a:r>
              <a:rPr lang="en-US" altLang="ja-JP" sz="1600" baseline="-25000">
                <a:solidFill>
                  <a:srgbClr val="2E3558"/>
                </a:solidFill>
                <a:latin typeface="+mn-ea"/>
              </a:rPr>
              <a:t>2</a:t>
            </a:r>
            <a:r>
              <a:rPr lang="ja-JP" altLang="en-US" sz="1600">
                <a:solidFill>
                  <a:srgbClr val="2E3558"/>
                </a:solidFill>
                <a:latin typeface="+mn-ea"/>
              </a:rPr>
              <a:t>排出量の削減効率が良いなど、その理由を記載ください</a:t>
            </a:r>
            <a:endParaRPr lang="en-US" altLang="ja-JP" sz="1600">
              <a:solidFill>
                <a:srgbClr val="2E3558"/>
              </a:solidFill>
              <a:latin typeface="+mn-ea"/>
            </a:endParaRPr>
          </a:p>
        </p:txBody>
      </p:sp>
      <p:sp>
        <p:nvSpPr>
          <p:cNvPr id="46" name="TextBox 51">
            <a:extLst>
              <a:ext uri="{FF2B5EF4-FFF2-40B4-BE49-F238E27FC236}">
                <a16:creationId xmlns:a16="http://schemas.microsoft.com/office/drawing/2014/main" id="{3CBCD5AD-9B49-7F2D-CC6F-FD5A4C138897}"/>
              </a:ext>
            </a:extLst>
          </p:cNvPr>
          <p:cNvSpPr txBox="1"/>
          <p:nvPr/>
        </p:nvSpPr>
        <p:spPr>
          <a:xfrm>
            <a:off x="3801579" y="2840113"/>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対面顧客や用途市場からの脱炭素化要望に対応し差別化を図るなど、その理由を記載ください</a:t>
            </a:r>
            <a:endParaRPr lang="en-US" altLang="ja-JP" sz="1600">
              <a:solidFill>
                <a:srgbClr val="2E3558"/>
              </a:solidFill>
              <a:latin typeface="+mn-ea"/>
            </a:endParaRPr>
          </a:p>
        </p:txBody>
      </p:sp>
      <p:sp>
        <p:nvSpPr>
          <p:cNvPr id="47" name="TextBox 51">
            <a:extLst>
              <a:ext uri="{FF2B5EF4-FFF2-40B4-BE49-F238E27FC236}">
                <a16:creationId xmlns:a16="http://schemas.microsoft.com/office/drawing/2014/main" id="{845E0C93-4CBC-2594-138B-4A5338FAA840}"/>
              </a:ext>
            </a:extLst>
          </p:cNvPr>
          <p:cNvSpPr txBox="1"/>
          <p:nvPr/>
        </p:nvSpPr>
        <p:spPr>
          <a:xfrm>
            <a:off x="3801579" y="3920654"/>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原料転換に係る原料（スクラップ、還元鉄等）の安定調達に適した事業所・施設など、その理由を記載ください</a:t>
            </a:r>
            <a:endParaRPr lang="en-US" altLang="ja-JP" sz="1600">
              <a:solidFill>
                <a:srgbClr val="2E3558"/>
              </a:solidFill>
              <a:latin typeface="+mn-ea"/>
            </a:endParaRPr>
          </a:p>
        </p:txBody>
      </p:sp>
      <p:sp>
        <p:nvSpPr>
          <p:cNvPr id="48" name="TextBox 51">
            <a:extLst>
              <a:ext uri="{FF2B5EF4-FFF2-40B4-BE49-F238E27FC236}">
                <a16:creationId xmlns:a16="http://schemas.microsoft.com/office/drawing/2014/main" id="{254B4CBA-D514-A1D2-EC97-4092EA846CDD}"/>
              </a:ext>
            </a:extLst>
          </p:cNvPr>
          <p:cNvSpPr txBox="1"/>
          <p:nvPr/>
        </p:nvSpPr>
        <p:spPr>
          <a:xfrm>
            <a:off x="3801579" y="4976919"/>
            <a:ext cx="7389007" cy="7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施設の老朽化度（更新タイミング）など適宜記載ください</a:t>
            </a:r>
            <a:endParaRPr lang="en-US" altLang="ja-JP" sz="1600">
              <a:solidFill>
                <a:srgbClr val="2E3558"/>
              </a:solidFill>
              <a:latin typeface="+mn-ea"/>
            </a:endParaRPr>
          </a:p>
        </p:txBody>
      </p:sp>
      <p:sp>
        <p:nvSpPr>
          <p:cNvPr id="49" name="TextBox 51">
            <a:extLst>
              <a:ext uri="{FF2B5EF4-FFF2-40B4-BE49-F238E27FC236}">
                <a16:creationId xmlns:a16="http://schemas.microsoft.com/office/drawing/2014/main" id="{A1FE2D26-3104-A2FE-4223-65D8AA7DED85}"/>
              </a:ext>
            </a:extLst>
          </p:cNvPr>
          <p:cNvSpPr txBox="1"/>
          <p:nvPr/>
        </p:nvSpPr>
        <p:spPr>
          <a:xfrm>
            <a:off x="754627" y="5950950"/>
            <a:ext cx="10727974" cy="36947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必要に応じてバックデータを補足として別頁に追加してください</a:t>
            </a:r>
          </a:p>
        </p:txBody>
      </p:sp>
    </p:spTree>
    <p:extLst>
      <p:ext uri="{BB962C8B-B14F-4D97-AF65-F5344CB8AC3E}">
        <p14:creationId xmlns:p14="http://schemas.microsoft.com/office/powerpoint/2010/main" val="1076295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00813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5</a:t>
            </a:r>
            <a:r>
              <a:rPr kumimoji="1" lang="ja-JP" altLang="en-US" sz="2000"/>
              <a:t>）事業の特徴・勝ち筋</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の強みを活かして、</a:t>
            </a:r>
            <a:r>
              <a:rPr kumimoji="1" lang="en-US" altLang="ja-JP">
                <a:solidFill>
                  <a:schemeClr val="tx1"/>
                </a:solidFill>
              </a:rPr>
              <a:t>xx</a:t>
            </a:r>
            <a:r>
              <a:rPr kumimoji="1" lang="ja-JP" altLang="en-US">
                <a:solidFill>
                  <a:schemeClr val="tx1"/>
                </a:solidFill>
              </a:rPr>
              <a:t>の観点から差別化を目指す</a:t>
            </a:r>
            <a:endParaRPr kumimoji="1" lang="en-US" altLang="ja-JP">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0" name="Straight Connector 13">
            <a:extLst>
              <a:ext uri="{FF2B5EF4-FFF2-40B4-BE49-F238E27FC236}">
                <a16:creationId xmlns:a16="http://schemas.microsoft.com/office/drawing/2014/main" id="{1E562E98-71A9-B4BC-2754-640E2FCF9633}"/>
              </a:ext>
            </a:extLst>
          </p:cNvPr>
          <p:cNvCxnSpPr>
            <a:cxnSpLocks/>
          </p:cNvCxnSpPr>
          <p:nvPr/>
        </p:nvCxnSpPr>
        <p:spPr>
          <a:xfrm>
            <a:off x="6966127" y="1714872"/>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99" name="グループ化 98">
            <a:extLst>
              <a:ext uri="{FF2B5EF4-FFF2-40B4-BE49-F238E27FC236}">
                <a16:creationId xmlns:a16="http://schemas.microsoft.com/office/drawing/2014/main" id="{7A6FF9CD-98DC-66D5-9784-4357331799B0}"/>
              </a:ext>
            </a:extLst>
          </p:cNvPr>
          <p:cNvGrpSpPr/>
          <p:nvPr/>
        </p:nvGrpSpPr>
        <p:grpSpPr>
          <a:xfrm>
            <a:off x="7239752" y="4216562"/>
            <a:ext cx="4248000" cy="1764000"/>
            <a:chOff x="7239752" y="4397088"/>
            <a:chExt cx="4248000" cy="1764000"/>
          </a:xfrm>
        </p:grpSpPr>
        <p:sp>
          <p:nvSpPr>
            <p:cNvPr id="13" name="TextBox 35" descr="ｔ">
              <a:extLst>
                <a:ext uri="{FF2B5EF4-FFF2-40B4-BE49-F238E27FC236}">
                  <a16:creationId xmlns:a16="http://schemas.microsoft.com/office/drawing/2014/main" id="{1A02E28D-50EE-6B53-777C-90D9E1F7951D}"/>
                </a:ext>
              </a:extLst>
            </p:cNvPr>
            <p:cNvSpPr txBox="1"/>
            <p:nvPr/>
          </p:nvSpPr>
          <p:spPr>
            <a:xfrm>
              <a:off x="7239752" y="4397088"/>
              <a:ext cx="4248000" cy="1764000"/>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戦略方針</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2" name="Straight Connector 30">
              <a:extLst>
                <a:ext uri="{FF2B5EF4-FFF2-40B4-BE49-F238E27FC236}">
                  <a16:creationId xmlns:a16="http://schemas.microsoft.com/office/drawing/2014/main" id="{9EB0286B-02D5-20C7-D5F2-2AD62B16869E}"/>
                </a:ext>
              </a:extLst>
            </p:cNvPr>
            <p:cNvCxnSpPr>
              <a:cxnSpLocks/>
            </p:cNvCxnSpPr>
            <p:nvPr/>
          </p:nvCxnSpPr>
          <p:spPr>
            <a:xfrm flipH="1">
              <a:off x="7243978" y="4397088"/>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7" name="グループ化 96">
            <a:extLst>
              <a:ext uri="{FF2B5EF4-FFF2-40B4-BE49-F238E27FC236}">
                <a16:creationId xmlns:a16="http://schemas.microsoft.com/office/drawing/2014/main" id="{9099E443-2247-3B06-1C8C-15319FA21871}"/>
              </a:ext>
            </a:extLst>
          </p:cNvPr>
          <p:cNvGrpSpPr/>
          <p:nvPr/>
        </p:nvGrpSpPr>
        <p:grpSpPr>
          <a:xfrm>
            <a:off x="7232784" y="1800042"/>
            <a:ext cx="4254233" cy="900000"/>
            <a:chOff x="7232784" y="1800042"/>
            <a:chExt cx="4254233" cy="900000"/>
          </a:xfrm>
        </p:grpSpPr>
        <p:sp>
          <p:nvSpPr>
            <p:cNvPr id="12" name="TextBox 52">
              <a:extLst>
                <a:ext uri="{FF2B5EF4-FFF2-40B4-BE49-F238E27FC236}">
                  <a16:creationId xmlns:a16="http://schemas.microsoft.com/office/drawing/2014/main" id="{75234390-01E3-34C3-DCE7-5F86457A28AA}"/>
                </a:ext>
              </a:extLst>
            </p:cNvPr>
            <p:cNvSpPr txBox="1"/>
            <p:nvPr/>
          </p:nvSpPr>
          <p:spPr>
            <a:xfrm>
              <a:off x="7239017" y="1800042"/>
              <a:ext cx="4248000" cy="900000"/>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自社の強み</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53" name="Straight Connector 82">
              <a:extLst>
                <a:ext uri="{FF2B5EF4-FFF2-40B4-BE49-F238E27FC236}">
                  <a16:creationId xmlns:a16="http://schemas.microsoft.com/office/drawing/2014/main" id="{82263101-BF61-F33D-5891-F357003E05F6}"/>
                </a:ext>
              </a:extLst>
            </p:cNvPr>
            <p:cNvCxnSpPr>
              <a:cxnSpLocks/>
            </p:cNvCxnSpPr>
            <p:nvPr/>
          </p:nvCxnSpPr>
          <p:spPr>
            <a:xfrm>
              <a:off x="7232784" y="1800042"/>
              <a:ext cx="0" cy="900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60" name="Straight Connector 75">
            <a:extLst>
              <a:ext uri="{FF2B5EF4-FFF2-40B4-BE49-F238E27FC236}">
                <a16:creationId xmlns:a16="http://schemas.microsoft.com/office/drawing/2014/main" id="{6BC5B852-ADD0-2903-D55A-79EEF7181BBD}"/>
              </a:ext>
            </a:extLst>
          </p:cNvPr>
          <p:cNvCxnSpPr>
            <a:cxnSpLocks/>
          </p:cNvCxnSpPr>
          <p:nvPr/>
        </p:nvCxnSpPr>
        <p:spPr>
          <a:xfrm flipH="1">
            <a:off x="7232784" y="3986389"/>
            <a:ext cx="4242735"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8" name="グループ化 97">
            <a:extLst>
              <a:ext uri="{FF2B5EF4-FFF2-40B4-BE49-F238E27FC236}">
                <a16:creationId xmlns:a16="http://schemas.microsoft.com/office/drawing/2014/main" id="{51EA9176-7A75-459C-577C-9E32BC18035C}"/>
              </a:ext>
            </a:extLst>
          </p:cNvPr>
          <p:cNvGrpSpPr/>
          <p:nvPr/>
        </p:nvGrpSpPr>
        <p:grpSpPr>
          <a:xfrm>
            <a:off x="7239753" y="2872176"/>
            <a:ext cx="4254232" cy="900000"/>
            <a:chOff x="7239753" y="2872176"/>
            <a:chExt cx="4254232" cy="900000"/>
          </a:xfrm>
        </p:grpSpPr>
        <p:sp>
          <p:nvSpPr>
            <p:cNvPr id="59" name="TextBox 52">
              <a:extLst>
                <a:ext uri="{FF2B5EF4-FFF2-40B4-BE49-F238E27FC236}">
                  <a16:creationId xmlns:a16="http://schemas.microsoft.com/office/drawing/2014/main" id="{46E40BF9-9189-04CD-3F30-083F51F47028}"/>
                </a:ext>
              </a:extLst>
            </p:cNvPr>
            <p:cNvSpPr txBox="1"/>
            <p:nvPr/>
          </p:nvSpPr>
          <p:spPr>
            <a:xfrm>
              <a:off x="7245985" y="2872176"/>
              <a:ext cx="4248000" cy="90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61" name="Straight Connector 82">
              <a:extLst>
                <a:ext uri="{FF2B5EF4-FFF2-40B4-BE49-F238E27FC236}">
                  <a16:creationId xmlns:a16="http://schemas.microsoft.com/office/drawing/2014/main" id="{A3B580B4-8B11-D67B-E193-875F2C5F94A5}"/>
                </a:ext>
              </a:extLst>
            </p:cNvPr>
            <p:cNvCxnSpPr>
              <a:cxnSpLocks/>
            </p:cNvCxnSpPr>
            <p:nvPr/>
          </p:nvCxnSpPr>
          <p:spPr>
            <a:xfrm>
              <a:off x="7239753" y="2872176"/>
              <a:ext cx="0" cy="900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6" name="グループ化 45">
            <a:extLst>
              <a:ext uri="{FF2B5EF4-FFF2-40B4-BE49-F238E27FC236}">
                <a16:creationId xmlns:a16="http://schemas.microsoft.com/office/drawing/2014/main" id="{C6ADA8AD-DA2C-03BB-FCF3-9934302188C2}"/>
              </a:ext>
            </a:extLst>
          </p:cNvPr>
          <p:cNvGrpSpPr/>
          <p:nvPr/>
        </p:nvGrpSpPr>
        <p:grpSpPr>
          <a:xfrm>
            <a:off x="756291" y="2152964"/>
            <a:ext cx="5989378" cy="1224000"/>
            <a:chOff x="756291" y="2152964"/>
            <a:chExt cx="5989378" cy="1145966"/>
          </a:xfrm>
        </p:grpSpPr>
        <p:sp>
          <p:nvSpPr>
            <p:cNvPr id="75" name="正方形/長方形 74">
              <a:extLst>
                <a:ext uri="{FF2B5EF4-FFF2-40B4-BE49-F238E27FC236}">
                  <a16:creationId xmlns:a16="http://schemas.microsoft.com/office/drawing/2014/main" id="{5BCDAF75-6308-EA4F-A052-94D9F4D75108}"/>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300">
                  <a:solidFill>
                    <a:schemeClr val="tx1"/>
                  </a:solidFill>
                  <a:latin typeface="Meiryo UI" panose="020B0604030504040204" pitchFamily="50" charset="-128"/>
                  <a:ea typeface="Meiryo UI" panose="020B0604030504040204" pitchFamily="50" charset="-128"/>
                </a:rPr>
                <a:t>自社</a:t>
              </a:r>
              <a:endParaRPr kumimoji="1" lang="ja-JP" altLang="en-US" sz="1100">
                <a:solidFill>
                  <a:srgbClr val="FF0000"/>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D60374D5-3CEA-6EF3-8E36-4113D72273EF}"/>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6" name="正方形/長方形 85">
              <a:extLst>
                <a:ext uri="{FF2B5EF4-FFF2-40B4-BE49-F238E27FC236}">
                  <a16:creationId xmlns:a16="http://schemas.microsoft.com/office/drawing/2014/main" id="{C8998247-9E44-6873-6DAE-D04B07D277EC}"/>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BE9FC954-6392-B2D2-1F5E-FCFE04BD10F7}"/>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5" name="グループ化 24">
            <a:extLst>
              <a:ext uri="{FF2B5EF4-FFF2-40B4-BE49-F238E27FC236}">
                <a16:creationId xmlns:a16="http://schemas.microsoft.com/office/drawing/2014/main" id="{24C90848-2AE6-B5FA-41F0-68D759A6DF36}"/>
              </a:ext>
            </a:extLst>
          </p:cNvPr>
          <p:cNvGrpSpPr/>
          <p:nvPr/>
        </p:nvGrpSpPr>
        <p:grpSpPr>
          <a:xfrm>
            <a:off x="746778" y="1224775"/>
            <a:ext cx="5998891" cy="360000"/>
            <a:chOff x="543578" y="1377175"/>
            <a:chExt cx="5239039" cy="360000"/>
          </a:xfrm>
        </p:grpSpPr>
        <p:cxnSp>
          <p:nvCxnSpPr>
            <p:cNvPr id="26" name="Straight Connector 18">
              <a:extLst>
                <a:ext uri="{FF2B5EF4-FFF2-40B4-BE49-F238E27FC236}">
                  <a16:creationId xmlns:a16="http://schemas.microsoft.com/office/drawing/2014/main" id="{C8DD0D17-100D-11B3-6929-A9E04B49C3C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3396132E-4646-124F-5D97-BB94A90CD46B}"/>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solidFill>
                    <a:schemeClr val="tx1"/>
                  </a:solidFill>
                </a:rPr>
                <a:t>競合に対する自社の優位性</a:t>
              </a:r>
            </a:p>
          </p:txBody>
        </p:sp>
      </p:grpSp>
      <p:grpSp>
        <p:nvGrpSpPr>
          <p:cNvPr id="28" name="グループ化 27">
            <a:extLst>
              <a:ext uri="{FF2B5EF4-FFF2-40B4-BE49-F238E27FC236}">
                <a16:creationId xmlns:a16="http://schemas.microsoft.com/office/drawing/2014/main" id="{64783453-9F34-E985-D693-206D81DCC898}"/>
              </a:ext>
            </a:extLst>
          </p:cNvPr>
          <p:cNvGrpSpPr/>
          <p:nvPr/>
        </p:nvGrpSpPr>
        <p:grpSpPr>
          <a:xfrm>
            <a:off x="7135350" y="1224775"/>
            <a:ext cx="4356000" cy="360000"/>
            <a:chOff x="543578" y="1377175"/>
            <a:chExt cx="5239039" cy="360000"/>
          </a:xfrm>
        </p:grpSpPr>
        <p:cxnSp>
          <p:nvCxnSpPr>
            <p:cNvPr id="29" name="Straight Connector 18">
              <a:extLst>
                <a:ext uri="{FF2B5EF4-FFF2-40B4-BE49-F238E27FC236}">
                  <a16:creationId xmlns:a16="http://schemas.microsoft.com/office/drawing/2014/main" id="{5F2C898F-64AB-39E4-A9E6-C77E22683C6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0" name="TextBox 23">
              <a:extLst>
                <a:ext uri="{FF2B5EF4-FFF2-40B4-BE49-F238E27FC236}">
                  <a16:creationId xmlns:a16="http://schemas.microsoft.com/office/drawing/2014/main" id="{75D8F41B-41E8-E0F8-3781-9BE314B4AAA2}"/>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自社の強み、弱み（経営資源）</a:t>
              </a:r>
            </a:p>
          </p:txBody>
        </p:sp>
      </p:grpSp>
      <p:grpSp>
        <p:nvGrpSpPr>
          <p:cNvPr id="37" name="グループ化 36">
            <a:extLst>
              <a:ext uri="{FF2B5EF4-FFF2-40B4-BE49-F238E27FC236}">
                <a16:creationId xmlns:a16="http://schemas.microsoft.com/office/drawing/2014/main" id="{3FE6A02C-FC74-03EB-BB1C-0AD6A6DC2235}"/>
              </a:ext>
            </a:extLst>
          </p:cNvPr>
          <p:cNvGrpSpPr/>
          <p:nvPr/>
        </p:nvGrpSpPr>
        <p:grpSpPr>
          <a:xfrm>
            <a:off x="2209806" y="1721213"/>
            <a:ext cx="1440000" cy="360000"/>
            <a:chOff x="543578" y="1377175"/>
            <a:chExt cx="5239039" cy="360000"/>
          </a:xfrm>
        </p:grpSpPr>
        <p:cxnSp>
          <p:nvCxnSpPr>
            <p:cNvPr id="38" name="Straight Connector 18">
              <a:extLst>
                <a:ext uri="{FF2B5EF4-FFF2-40B4-BE49-F238E27FC236}">
                  <a16:creationId xmlns:a16="http://schemas.microsoft.com/office/drawing/2014/main" id="{02072F63-0225-DBB6-4C9A-526A148FB52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AC47956B-EE25-D4AB-16E6-4B71C7EB224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評価軸１</a:t>
              </a:r>
            </a:p>
          </p:txBody>
        </p:sp>
      </p:grpSp>
      <p:grpSp>
        <p:nvGrpSpPr>
          <p:cNvPr id="40" name="グループ化 39">
            <a:extLst>
              <a:ext uri="{FF2B5EF4-FFF2-40B4-BE49-F238E27FC236}">
                <a16:creationId xmlns:a16="http://schemas.microsoft.com/office/drawing/2014/main" id="{FB2B8035-AE85-C8D6-BF8F-ED60FAAFEFEF}"/>
              </a:ext>
            </a:extLst>
          </p:cNvPr>
          <p:cNvGrpSpPr/>
          <p:nvPr/>
        </p:nvGrpSpPr>
        <p:grpSpPr>
          <a:xfrm>
            <a:off x="3756563" y="1714872"/>
            <a:ext cx="1440000" cy="360000"/>
            <a:chOff x="543578" y="1377175"/>
            <a:chExt cx="5239039" cy="360000"/>
          </a:xfrm>
        </p:grpSpPr>
        <p:cxnSp>
          <p:nvCxnSpPr>
            <p:cNvPr id="41" name="Straight Connector 18">
              <a:extLst>
                <a:ext uri="{FF2B5EF4-FFF2-40B4-BE49-F238E27FC236}">
                  <a16:creationId xmlns:a16="http://schemas.microsoft.com/office/drawing/2014/main" id="{89986AAC-31AA-2841-F147-5AC20EFD942F}"/>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23">
              <a:extLst>
                <a:ext uri="{FF2B5EF4-FFF2-40B4-BE49-F238E27FC236}">
                  <a16:creationId xmlns:a16="http://schemas.microsoft.com/office/drawing/2014/main" id="{232F4D43-22A6-49C0-9AE4-B2E22A73A0A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評価軸２</a:t>
              </a:r>
            </a:p>
          </p:txBody>
        </p:sp>
      </p:grpSp>
      <p:grpSp>
        <p:nvGrpSpPr>
          <p:cNvPr id="43" name="グループ化 42">
            <a:extLst>
              <a:ext uri="{FF2B5EF4-FFF2-40B4-BE49-F238E27FC236}">
                <a16:creationId xmlns:a16="http://schemas.microsoft.com/office/drawing/2014/main" id="{0F026536-4460-CF13-CDC5-5FAD3DCBAEC5}"/>
              </a:ext>
            </a:extLst>
          </p:cNvPr>
          <p:cNvGrpSpPr/>
          <p:nvPr/>
        </p:nvGrpSpPr>
        <p:grpSpPr>
          <a:xfrm>
            <a:off x="5298087" y="1714872"/>
            <a:ext cx="1440000" cy="360000"/>
            <a:chOff x="543578" y="1377175"/>
            <a:chExt cx="5239039" cy="360000"/>
          </a:xfrm>
        </p:grpSpPr>
        <p:cxnSp>
          <p:nvCxnSpPr>
            <p:cNvPr id="44" name="Straight Connector 18">
              <a:extLst>
                <a:ext uri="{FF2B5EF4-FFF2-40B4-BE49-F238E27FC236}">
                  <a16:creationId xmlns:a16="http://schemas.microsoft.com/office/drawing/2014/main" id="{33A3C038-BFDC-86D0-DE63-370BF752805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5" name="TextBox 23">
              <a:extLst>
                <a:ext uri="{FF2B5EF4-FFF2-40B4-BE49-F238E27FC236}">
                  <a16:creationId xmlns:a16="http://schemas.microsoft.com/office/drawing/2014/main" id="{4F51A48A-AE4C-84E3-9676-DEF23502115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評価軸３</a:t>
              </a:r>
            </a:p>
          </p:txBody>
        </p:sp>
      </p:grpSp>
      <p:grpSp>
        <p:nvGrpSpPr>
          <p:cNvPr id="55" name="グループ化 54">
            <a:extLst>
              <a:ext uri="{FF2B5EF4-FFF2-40B4-BE49-F238E27FC236}">
                <a16:creationId xmlns:a16="http://schemas.microsoft.com/office/drawing/2014/main" id="{B17DEB72-12A2-F128-E4B0-434C2269F398}"/>
              </a:ext>
            </a:extLst>
          </p:cNvPr>
          <p:cNvGrpSpPr/>
          <p:nvPr/>
        </p:nvGrpSpPr>
        <p:grpSpPr>
          <a:xfrm>
            <a:off x="756291" y="3456952"/>
            <a:ext cx="5989378" cy="1224000"/>
            <a:chOff x="756291" y="2152964"/>
            <a:chExt cx="5989378" cy="1145966"/>
          </a:xfrm>
        </p:grpSpPr>
        <p:sp>
          <p:nvSpPr>
            <p:cNvPr id="56" name="正方形/長方形 55">
              <a:extLst>
                <a:ext uri="{FF2B5EF4-FFF2-40B4-BE49-F238E27FC236}">
                  <a16:creationId xmlns:a16="http://schemas.microsoft.com/office/drawing/2014/main" id="{15A54ED6-3919-D890-A4E6-99F40CCA72FE}"/>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競合</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9E62E372-B661-92E4-29A5-4A7FA1438C95}"/>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2" name="正方形/長方形 61">
              <a:extLst>
                <a:ext uri="{FF2B5EF4-FFF2-40B4-BE49-F238E27FC236}">
                  <a16:creationId xmlns:a16="http://schemas.microsoft.com/office/drawing/2014/main" id="{D1FA7D05-72B9-2B75-C76C-7B63F5D22304}"/>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F776445B-9802-C20A-7B1F-8E6993D8E069}"/>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grpSp>
      <p:grpSp>
        <p:nvGrpSpPr>
          <p:cNvPr id="64" name="グループ化 63">
            <a:extLst>
              <a:ext uri="{FF2B5EF4-FFF2-40B4-BE49-F238E27FC236}">
                <a16:creationId xmlns:a16="http://schemas.microsoft.com/office/drawing/2014/main" id="{7DB14209-5C7C-FE72-69C7-BB2549B1AD15}"/>
              </a:ext>
            </a:extLst>
          </p:cNvPr>
          <p:cNvGrpSpPr/>
          <p:nvPr/>
        </p:nvGrpSpPr>
        <p:grpSpPr>
          <a:xfrm>
            <a:off x="756303" y="4756562"/>
            <a:ext cx="5989378" cy="1224000"/>
            <a:chOff x="756291" y="2152964"/>
            <a:chExt cx="5989378" cy="1145966"/>
          </a:xfrm>
        </p:grpSpPr>
        <p:sp>
          <p:nvSpPr>
            <p:cNvPr id="65" name="正方形/長方形 64">
              <a:extLst>
                <a:ext uri="{FF2B5EF4-FFF2-40B4-BE49-F238E27FC236}">
                  <a16:creationId xmlns:a16="http://schemas.microsoft.com/office/drawing/2014/main" id="{1E8AA585-A106-5FDD-F694-8273450B6D95}"/>
                </a:ext>
              </a:extLst>
            </p:cNvPr>
            <p:cNvSpPr/>
            <p:nvPr/>
          </p:nvSpPr>
          <p:spPr>
            <a:xfrm>
              <a:off x="756291" y="2152964"/>
              <a:ext cx="1332000" cy="11459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300">
                  <a:solidFill>
                    <a:schemeClr val="tx1"/>
                  </a:solidFill>
                  <a:latin typeface="Meiryo UI" panose="020B0604030504040204" pitchFamily="50" charset="-128"/>
                  <a:ea typeface="Meiryo UI" panose="020B0604030504040204" pitchFamily="50" charset="-128"/>
                </a:rPr>
                <a:t>競合</a:t>
              </a:r>
              <a:r>
                <a:rPr kumimoji="1" lang="en-US" altLang="ja-JP" sz="13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B1BB0017-FC25-60F7-AF31-7DA074F8A6E2}"/>
                </a:ext>
              </a:extLst>
            </p:cNvPr>
            <p:cNvSpPr/>
            <p:nvPr/>
          </p:nvSpPr>
          <p:spPr>
            <a:xfrm>
              <a:off x="2209806"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7" name="正方形/長方形 66">
              <a:extLst>
                <a:ext uri="{FF2B5EF4-FFF2-40B4-BE49-F238E27FC236}">
                  <a16:creationId xmlns:a16="http://schemas.microsoft.com/office/drawing/2014/main" id="{04FD45E4-E010-689E-4BC2-E91961EB55F8}"/>
                </a:ext>
              </a:extLst>
            </p:cNvPr>
            <p:cNvSpPr/>
            <p:nvPr/>
          </p:nvSpPr>
          <p:spPr>
            <a:xfrm>
              <a:off x="3751330"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8" name="正方形/長方形 67">
              <a:extLst>
                <a:ext uri="{FF2B5EF4-FFF2-40B4-BE49-F238E27FC236}">
                  <a16:creationId xmlns:a16="http://schemas.microsoft.com/office/drawing/2014/main" id="{FCBDA151-FAFF-3876-FFD9-9CF71CF5BB9F}"/>
                </a:ext>
              </a:extLst>
            </p:cNvPr>
            <p:cNvSpPr/>
            <p:nvPr/>
          </p:nvSpPr>
          <p:spPr>
            <a:xfrm>
              <a:off x="5305669" y="2152964"/>
              <a:ext cx="1440000" cy="114596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200">
                <a:solidFill>
                  <a:schemeClr val="tx1"/>
                </a:solidFill>
                <a:latin typeface="Meiryo UI" panose="020B0604030504040204" pitchFamily="50" charset="-128"/>
                <a:ea typeface="Meiryo UI" panose="020B0604030504040204" pitchFamily="50" charset="-128"/>
              </a:endParaRPr>
            </a:p>
          </p:txBody>
        </p:sp>
      </p:grpSp>
      <p:sp>
        <p:nvSpPr>
          <p:cNvPr id="69" name="TextBox 51">
            <a:extLst>
              <a:ext uri="{FF2B5EF4-FFF2-40B4-BE49-F238E27FC236}">
                <a16:creationId xmlns:a16="http://schemas.microsoft.com/office/drawing/2014/main" id="{FB66451E-FE3B-53D4-2D0B-C8DFD9ABDC6B}"/>
              </a:ext>
            </a:extLst>
          </p:cNvPr>
          <p:cNvSpPr txBox="1"/>
          <p:nvPr/>
        </p:nvSpPr>
        <p:spPr>
          <a:xfrm>
            <a:off x="2722354" y="2284277"/>
            <a:ext cx="3960000" cy="198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想定される国内外の競合との比較において、想定される自社の現在の優位性をどのように活かし、将来</a:t>
            </a:r>
            <a:r>
              <a:rPr lang="en-US" altLang="ja-JP" sz="1600">
                <a:solidFill>
                  <a:srgbClr val="2E3558"/>
                </a:solidFill>
                <a:latin typeface="+mn-ea"/>
              </a:rPr>
              <a:t>(2033</a:t>
            </a:r>
            <a:r>
              <a:rPr lang="ja-JP" altLang="en-US" sz="1600">
                <a:solidFill>
                  <a:srgbClr val="2E3558"/>
                </a:solidFill>
                <a:latin typeface="+mn-ea"/>
              </a:rPr>
              <a:t>年頃まで</a:t>
            </a:r>
            <a:r>
              <a:rPr lang="en-US" altLang="ja-JP" sz="1600">
                <a:solidFill>
                  <a:srgbClr val="2E3558"/>
                </a:solidFill>
                <a:latin typeface="+mn-ea"/>
              </a:rPr>
              <a:t>)</a:t>
            </a:r>
            <a:r>
              <a:rPr lang="ja-JP" altLang="en-US" sz="1600">
                <a:solidFill>
                  <a:srgbClr val="2E3558"/>
                </a:solidFill>
                <a:latin typeface="+mn-ea"/>
              </a:rPr>
              <a:t>の優位性をどのように築いていくか（ビジネスモデルの特徴として、自社の強み等を活かした独自性・新規性・有効性・実現可能性・継続性等）を記載ください</a:t>
            </a:r>
          </a:p>
        </p:txBody>
      </p:sp>
      <p:grpSp>
        <p:nvGrpSpPr>
          <p:cNvPr id="78" name="Group 41">
            <a:extLst>
              <a:ext uri="{FF2B5EF4-FFF2-40B4-BE49-F238E27FC236}">
                <a16:creationId xmlns:a16="http://schemas.microsoft.com/office/drawing/2014/main" id="{E62EA7DD-EBB9-0663-7D33-B9F4C4EBD5BF}"/>
              </a:ext>
            </a:extLst>
          </p:cNvPr>
          <p:cNvGrpSpPr/>
          <p:nvPr/>
        </p:nvGrpSpPr>
        <p:grpSpPr>
          <a:xfrm rot="10800000" flipH="1">
            <a:off x="6872708" y="3528445"/>
            <a:ext cx="216000" cy="216000"/>
            <a:chOff x="5937564" y="3833745"/>
            <a:chExt cx="306171" cy="306910"/>
          </a:xfrm>
        </p:grpSpPr>
        <p:sp>
          <p:nvSpPr>
            <p:cNvPr id="82" name="Freeform 94">
              <a:extLst>
                <a:ext uri="{FF2B5EF4-FFF2-40B4-BE49-F238E27FC236}">
                  <a16:creationId xmlns:a16="http://schemas.microsoft.com/office/drawing/2014/main" id="{5D81D5C1-C76F-D61A-15C8-9AA20A07A6F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95" name="Freeform 95">
              <a:extLst>
                <a:ext uri="{FF2B5EF4-FFF2-40B4-BE49-F238E27FC236}">
                  <a16:creationId xmlns:a16="http://schemas.microsoft.com/office/drawing/2014/main" id="{1504DAE6-1915-B1EF-9BF5-266333CEF11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96" name="TextBox 51">
            <a:extLst>
              <a:ext uri="{FF2B5EF4-FFF2-40B4-BE49-F238E27FC236}">
                <a16:creationId xmlns:a16="http://schemas.microsoft.com/office/drawing/2014/main" id="{BD538108-7CB2-3C40-9B85-6A532D702623}"/>
              </a:ext>
            </a:extLst>
          </p:cNvPr>
          <p:cNvSpPr txBox="1"/>
          <p:nvPr/>
        </p:nvSpPr>
        <p:spPr>
          <a:xfrm>
            <a:off x="2722354" y="4438629"/>
            <a:ext cx="3960000" cy="140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評価軸の具体例は以下の通りです</a:t>
            </a:r>
            <a:br>
              <a:rPr lang="en-US" altLang="ja-JP" sz="1600">
                <a:solidFill>
                  <a:srgbClr val="2E3558"/>
                </a:solidFill>
                <a:latin typeface="+mn-ea"/>
              </a:rPr>
            </a:b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技術的優位性</a:t>
            </a:r>
            <a:endParaRPr lang="en-US" altLang="ja-JP" sz="1400">
              <a:solidFill>
                <a:srgbClr val="2E3558"/>
              </a:solidFill>
              <a:latin typeface="+mn-ea"/>
            </a:endParaRPr>
          </a:p>
          <a:p>
            <a:pPr marL="266700" indent="-180975">
              <a:buFont typeface="Arial" panose="020B0604020202020204" pitchFamily="34" charset="0"/>
              <a:buChar char="•"/>
            </a:pPr>
            <a:r>
              <a:rPr lang="zh-TW" altLang="en-US" sz="1400">
                <a:solidFill>
                  <a:srgbClr val="2E3558"/>
                </a:solidFill>
                <a:latin typeface="ＭＳ Ｐゴシック" panose="020B0600070205080204" pitchFamily="50" charset="-128"/>
                <a:ea typeface="ＭＳ Ｐゴシック" panose="020B0600070205080204" pitchFamily="50" charset="-128"/>
              </a:rPr>
              <a:t>事業基盤</a:t>
            </a:r>
            <a:r>
              <a:rPr lang="ja-JP" altLang="en-US" sz="1400">
                <a:solidFill>
                  <a:srgbClr val="2E3558"/>
                </a:solidFill>
                <a:latin typeface="ＭＳ Ｐゴシック" panose="020B0600070205080204" pitchFamily="50" charset="-128"/>
                <a:ea typeface="ＭＳ Ｐゴシック" panose="020B0600070205080204" pitchFamily="50" charset="-128"/>
              </a:rPr>
              <a:t>（</a:t>
            </a:r>
            <a:r>
              <a:rPr lang="zh-TW" altLang="en-US" sz="1400">
                <a:solidFill>
                  <a:srgbClr val="2E3558"/>
                </a:solidFill>
                <a:latin typeface="ＭＳ Ｐゴシック" panose="020B0600070205080204" pitchFamily="50" charset="-128"/>
                <a:ea typeface="ＭＳ Ｐゴシック" panose="020B0600070205080204" pitchFamily="50" charset="-128"/>
              </a:rPr>
              <a:t>顧客基盤</a:t>
            </a:r>
            <a:r>
              <a:rPr lang="ja-JP" altLang="en-US" sz="1400">
                <a:solidFill>
                  <a:srgbClr val="2E3558"/>
                </a:solidFill>
                <a:latin typeface="ＭＳ Ｐゴシック" panose="020B0600070205080204" pitchFamily="50" charset="-128"/>
                <a:ea typeface="ＭＳ Ｐゴシック" panose="020B0600070205080204" pitchFamily="50" charset="-128"/>
              </a:rPr>
              <a:t>、</a:t>
            </a:r>
            <a:r>
              <a:rPr lang="zh-TW" altLang="en-US" sz="1400">
                <a:solidFill>
                  <a:srgbClr val="2E3558"/>
                </a:solidFill>
                <a:latin typeface="ＭＳ Ｐゴシック" panose="020B0600070205080204" pitchFamily="50" charset="-128"/>
                <a:ea typeface="ＭＳ Ｐゴシック" panose="020B0600070205080204" pitchFamily="50" charset="-128"/>
              </a:rPr>
              <a:t>原料調達網、物流網</a:t>
            </a:r>
            <a:r>
              <a:rPr lang="ja-JP" altLang="en-US" sz="1400">
                <a:solidFill>
                  <a:srgbClr val="2E3558"/>
                </a:solidFill>
                <a:latin typeface="ＭＳ Ｐゴシック" panose="020B0600070205080204" pitchFamily="50" charset="-128"/>
                <a:ea typeface="ＭＳ Ｐゴシック" panose="020B0600070205080204" pitchFamily="50" charset="-128"/>
              </a:rPr>
              <a:t>等）</a:t>
            </a:r>
            <a:endParaRPr lang="zh-TW" altLang="en-US" sz="1400">
              <a:solidFill>
                <a:srgbClr val="2E3558"/>
              </a:solidFill>
              <a:latin typeface="ＭＳ Ｐゴシック" panose="020B0600070205080204" pitchFamily="50" charset="-128"/>
              <a:ea typeface="ＭＳ Ｐゴシック" panose="020B0600070205080204" pitchFamily="50" charset="-128"/>
            </a:endParaRPr>
          </a:p>
          <a:p>
            <a:pPr marL="266700" indent="-180975">
              <a:buFont typeface="Arial" panose="020B0604020202020204" pitchFamily="34" charset="0"/>
              <a:buChar char="•"/>
            </a:pPr>
            <a:r>
              <a:rPr lang="ja-JP" altLang="en-US" sz="1400">
                <a:solidFill>
                  <a:srgbClr val="2E3558"/>
                </a:solidFill>
                <a:latin typeface="+mn-ea"/>
              </a:rPr>
              <a:t>顧客ニーズとの親和性</a:t>
            </a:r>
          </a:p>
        </p:txBody>
      </p:sp>
      <p:grpSp>
        <p:nvGrpSpPr>
          <p:cNvPr id="102" name="Group 41">
            <a:extLst>
              <a:ext uri="{FF2B5EF4-FFF2-40B4-BE49-F238E27FC236}">
                <a16:creationId xmlns:a16="http://schemas.microsoft.com/office/drawing/2014/main" id="{7FA46E50-E5DF-0729-6E70-B22E5935561F}"/>
              </a:ext>
            </a:extLst>
          </p:cNvPr>
          <p:cNvGrpSpPr/>
          <p:nvPr/>
        </p:nvGrpSpPr>
        <p:grpSpPr>
          <a:xfrm rot="16200000" flipH="1">
            <a:off x="9258851" y="3884372"/>
            <a:ext cx="216000" cy="216000"/>
            <a:chOff x="5937564" y="3833745"/>
            <a:chExt cx="306171" cy="306910"/>
          </a:xfrm>
        </p:grpSpPr>
        <p:sp>
          <p:nvSpPr>
            <p:cNvPr id="103" name="Freeform 94">
              <a:extLst>
                <a:ext uri="{FF2B5EF4-FFF2-40B4-BE49-F238E27FC236}">
                  <a16:creationId xmlns:a16="http://schemas.microsoft.com/office/drawing/2014/main" id="{C3CCF5AD-996F-B0C0-709B-E29ED91FA87E}"/>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04" name="Freeform 95">
              <a:extLst>
                <a:ext uri="{FF2B5EF4-FFF2-40B4-BE49-F238E27FC236}">
                  <a16:creationId xmlns:a16="http://schemas.microsoft.com/office/drawing/2014/main" id="{4C8D0ACF-DA06-5830-44EF-F403E21B89A9}"/>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05" name="TextBox 51">
            <a:extLst>
              <a:ext uri="{FF2B5EF4-FFF2-40B4-BE49-F238E27FC236}">
                <a16:creationId xmlns:a16="http://schemas.microsoft.com/office/drawing/2014/main" id="{A9279BD7-656E-AD92-440D-348D43DEAC71}"/>
              </a:ext>
            </a:extLst>
          </p:cNvPr>
          <p:cNvSpPr txBox="1"/>
          <p:nvPr/>
        </p:nvSpPr>
        <p:spPr>
          <a:xfrm>
            <a:off x="7151180" y="5058523"/>
            <a:ext cx="4444524" cy="140526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n-ea"/>
              </a:rPr>
              <a:t>公募要領の事業の目的と</a:t>
            </a:r>
            <a:r>
              <a:rPr lang="en-US" altLang="ja-JP" sz="1400">
                <a:solidFill>
                  <a:srgbClr val="2E3558"/>
                </a:solidFill>
                <a:latin typeface="+mn-ea"/>
              </a:rPr>
              <a:t>(2)</a:t>
            </a:r>
            <a:r>
              <a:rPr lang="ja-JP" altLang="en-US" sz="1400">
                <a:solidFill>
                  <a:srgbClr val="2E3558"/>
                </a:solidFill>
                <a:latin typeface="+mn-ea"/>
              </a:rPr>
              <a:t>事業概要の</a:t>
            </a:r>
            <a:r>
              <a:rPr lang="ja-JP" altLang="en-US" sz="1400" b="1" u="sng">
                <a:solidFill>
                  <a:srgbClr val="2E3558"/>
                </a:solidFill>
                <a:latin typeface="+mn-ea"/>
              </a:rPr>
              <a:t>社会・顧客への提供価値の実現</a:t>
            </a:r>
            <a:r>
              <a:rPr lang="ja-JP" altLang="en-US" sz="1400">
                <a:solidFill>
                  <a:srgbClr val="2E3558"/>
                </a:solidFill>
                <a:latin typeface="+mn-ea"/>
              </a:rPr>
              <a:t>に向けた戦略方針を記載ください</a:t>
            </a:r>
            <a:endParaRPr lang="en-US" altLang="ja-JP" sz="1400">
              <a:solidFill>
                <a:srgbClr val="2E3558"/>
              </a:solidFill>
              <a:latin typeface="+mn-ea"/>
            </a:endParaRPr>
          </a:p>
          <a:p>
            <a:pPr marL="371475" indent="-285750">
              <a:buFont typeface="Arial" panose="020B0604020202020204" pitchFamily="34" charset="0"/>
              <a:buChar char="•"/>
            </a:pPr>
            <a:r>
              <a:rPr lang="ja-JP" altLang="en-US" sz="1400" b="1" u="sng">
                <a:solidFill>
                  <a:srgbClr val="2E3558"/>
                </a:solidFill>
                <a:latin typeface="+mn-ea"/>
              </a:rPr>
              <a:t>技術的、事業的優位性を活かして、今後自社のどのように事業を拡大</a:t>
            </a:r>
            <a:r>
              <a:rPr lang="ja-JP" altLang="en-US" sz="1400">
                <a:solidFill>
                  <a:srgbClr val="2E3558"/>
                </a:solidFill>
                <a:latin typeface="+mn-ea"/>
              </a:rPr>
              <a:t>していくか等を記載ください</a:t>
            </a: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5428416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8" name="TextBox 37">
            <a:extLst>
              <a:ext uri="{FF2B5EF4-FFF2-40B4-BE49-F238E27FC236}">
                <a16:creationId xmlns:a16="http://schemas.microsoft.com/office/drawing/2014/main" id="{E2FEA3BB-75C7-43E7-BF59-1E9D8AB2D9F5}"/>
              </a:ext>
            </a:extLst>
          </p:cNvPr>
          <p:cNvSpPr txBox="1"/>
          <p:nvPr/>
        </p:nvSpPr>
        <p:spPr>
          <a:xfrm>
            <a:off x="746778" y="2175154"/>
            <a:ext cx="4068000" cy="576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66700" indent="-266700">
              <a:spcBef>
                <a:spcPts val="300"/>
              </a:spcBef>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短期：</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altLang="ja-JP" sz="1400">
              <a:solidFill>
                <a:schemeClr val="tx1"/>
              </a:solidFill>
              <a:latin typeface="Meiryo UI" panose="020B0604030504040204" pitchFamily="50" charset="-128"/>
              <a:ea typeface="Meiryo UI" panose="020B0604030504040204" pitchFamily="50" charset="-128"/>
            </a:endParaRPr>
          </a:p>
          <a:p>
            <a:pPr marL="266700" indent="-266700">
              <a:spcBef>
                <a:spcPts val="300"/>
              </a:spcBef>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中長期：</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のため、</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に注力</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4" name="Title 1">
            <a:extLst>
              <a:ext uri="{FF2B5EF4-FFF2-40B4-BE49-F238E27FC236}">
                <a16:creationId xmlns:a16="http://schemas.microsoft.com/office/drawing/2014/main" id="{0F6160E4-95D5-4355-9C95-26DDDC29BC88}"/>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6</a:t>
            </a:r>
            <a:r>
              <a:rPr kumimoji="1" lang="ja-JP" altLang="en-US" sz="2000"/>
              <a:t>）市場のセグメント・ターゲット</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市場のうち短期的には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xx</a:t>
            </a:r>
            <a:r>
              <a:rPr kumimoji="1" lang="ja-JP" altLang="en-US">
                <a:solidFill>
                  <a:schemeClr val="tx1"/>
                </a:solidFill>
              </a:rPr>
              <a:t>をターゲットと想定</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86" name="矢印: 五方向 85">
            <a:extLst>
              <a:ext uri="{FF2B5EF4-FFF2-40B4-BE49-F238E27FC236}">
                <a16:creationId xmlns:a16="http://schemas.microsoft.com/office/drawing/2014/main" id="{EE2A6590-B396-2550-932F-358B68815321}"/>
              </a:ext>
            </a:extLst>
          </p:cNvPr>
          <p:cNvSpPr/>
          <p:nvPr/>
        </p:nvSpPr>
        <p:spPr>
          <a:xfrm rot="5400000">
            <a:off x="4317886" y="2925854"/>
            <a:ext cx="1774980" cy="288000"/>
          </a:xfrm>
          <a:prstGeom prst="homePlate">
            <a:avLst/>
          </a:prstGeom>
          <a:solidFill>
            <a:schemeClr val="bg1">
              <a:lumMod val="95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短期</a:t>
            </a:r>
          </a:p>
        </p:txBody>
      </p:sp>
      <p:grpSp>
        <p:nvGrpSpPr>
          <p:cNvPr id="36" name="グループ化 35">
            <a:extLst>
              <a:ext uri="{FF2B5EF4-FFF2-40B4-BE49-F238E27FC236}">
                <a16:creationId xmlns:a16="http://schemas.microsoft.com/office/drawing/2014/main" id="{21C986DA-8DDB-83D3-4580-11CFC40D681F}"/>
              </a:ext>
            </a:extLst>
          </p:cNvPr>
          <p:cNvGrpSpPr/>
          <p:nvPr/>
        </p:nvGrpSpPr>
        <p:grpSpPr>
          <a:xfrm>
            <a:off x="5457714" y="1779555"/>
            <a:ext cx="1044000" cy="4068000"/>
            <a:chOff x="4991765" y="2294645"/>
            <a:chExt cx="1231517" cy="3868025"/>
          </a:xfrm>
        </p:grpSpPr>
        <p:grpSp>
          <p:nvGrpSpPr>
            <p:cNvPr id="11" name="グループ化 10">
              <a:extLst>
                <a:ext uri="{FF2B5EF4-FFF2-40B4-BE49-F238E27FC236}">
                  <a16:creationId xmlns:a16="http://schemas.microsoft.com/office/drawing/2014/main" id="{8FCE85D1-05C3-8340-5DC2-1A1CA1A0AC08}"/>
                </a:ext>
              </a:extLst>
            </p:cNvPr>
            <p:cNvGrpSpPr/>
            <p:nvPr/>
          </p:nvGrpSpPr>
          <p:grpSpPr>
            <a:xfrm>
              <a:off x="4991766" y="2294645"/>
              <a:ext cx="1231516" cy="288000"/>
              <a:chOff x="4991214" y="2418695"/>
              <a:chExt cx="900000" cy="288000"/>
            </a:xfrm>
          </p:grpSpPr>
          <p:sp>
            <p:nvSpPr>
              <p:cNvPr id="3" name="正方形/長方形 2">
                <a:extLst>
                  <a:ext uri="{FF2B5EF4-FFF2-40B4-BE49-F238E27FC236}">
                    <a16:creationId xmlns:a16="http://schemas.microsoft.com/office/drawing/2014/main" id="{010142BD-7B53-531F-62A3-B847DA738BE8}"/>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73E75E6C-F775-FAF9-94DC-9603982D580D}"/>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84768294-CFFC-B260-5D10-E0A1BEE79453}"/>
                </a:ext>
              </a:extLst>
            </p:cNvPr>
            <p:cNvSpPr/>
            <p:nvPr/>
          </p:nvSpPr>
          <p:spPr>
            <a:xfrm>
              <a:off x="4991765"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F3F7D3AA-18B4-512E-FC30-8645F10B6685}"/>
                </a:ext>
              </a:extLst>
            </p:cNvPr>
            <p:cNvSpPr/>
            <p:nvPr/>
          </p:nvSpPr>
          <p:spPr>
            <a:xfrm>
              <a:off x="4991765"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3327FBE5-812D-A439-C5B8-05DF061C8D8D}"/>
                </a:ext>
              </a:extLst>
            </p:cNvPr>
            <p:cNvSpPr/>
            <p:nvPr/>
          </p:nvSpPr>
          <p:spPr>
            <a:xfrm>
              <a:off x="4991765"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99367FD4-97B4-3406-F85A-DBA66951066D}"/>
                </a:ext>
              </a:extLst>
            </p:cNvPr>
            <p:cNvSpPr/>
            <p:nvPr/>
          </p:nvSpPr>
          <p:spPr>
            <a:xfrm>
              <a:off x="4991765"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A3466C62-B73F-EA1A-E67D-2500786B3220}"/>
                </a:ext>
              </a:extLst>
            </p:cNvPr>
            <p:cNvSpPr/>
            <p:nvPr/>
          </p:nvSpPr>
          <p:spPr>
            <a:xfrm>
              <a:off x="4991765"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FA62C94E-CE05-E5F2-A4DE-7C9F936ECFF9}"/>
                </a:ext>
              </a:extLst>
            </p:cNvPr>
            <p:cNvSpPr/>
            <p:nvPr/>
          </p:nvSpPr>
          <p:spPr>
            <a:xfrm>
              <a:off x="4991765"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5" name="グループ化 34">
            <a:extLst>
              <a:ext uri="{FF2B5EF4-FFF2-40B4-BE49-F238E27FC236}">
                <a16:creationId xmlns:a16="http://schemas.microsoft.com/office/drawing/2014/main" id="{ECEA036F-2A22-6A6E-2264-FD1CC6481A48}"/>
              </a:ext>
            </a:extLst>
          </p:cNvPr>
          <p:cNvGrpSpPr/>
          <p:nvPr/>
        </p:nvGrpSpPr>
        <p:grpSpPr>
          <a:xfrm>
            <a:off x="6676519" y="1779555"/>
            <a:ext cx="1044000" cy="4068000"/>
            <a:chOff x="6368565" y="2294645"/>
            <a:chExt cx="1231516" cy="3868025"/>
          </a:xfrm>
        </p:grpSpPr>
        <p:grpSp>
          <p:nvGrpSpPr>
            <p:cNvPr id="13" name="グループ化 12">
              <a:extLst>
                <a:ext uri="{FF2B5EF4-FFF2-40B4-BE49-F238E27FC236}">
                  <a16:creationId xmlns:a16="http://schemas.microsoft.com/office/drawing/2014/main" id="{80AB781A-574D-DF69-D334-4C750C34B223}"/>
                </a:ext>
              </a:extLst>
            </p:cNvPr>
            <p:cNvGrpSpPr/>
            <p:nvPr/>
          </p:nvGrpSpPr>
          <p:grpSpPr>
            <a:xfrm>
              <a:off x="6368565" y="2294645"/>
              <a:ext cx="1231516" cy="288000"/>
              <a:chOff x="4991214" y="2418695"/>
              <a:chExt cx="900000" cy="288000"/>
            </a:xfrm>
          </p:grpSpPr>
          <p:sp>
            <p:nvSpPr>
              <p:cNvPr id="14" name="正方形/長方形 13">
                <a:extLst>
                  <a:ext uri="{FF2B5EF4-FFF2-40B4-BE49-F238E27FC236}">
                    <a16:creationId xmlns:a16="http://schemas.microsoft.com/office/drawing/2014/main" id="{50ACA975-DB5C-DE20-CFF9-5301CF060DAA}"/>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19CFD14B-E377-036A-40AD-B5C18A93D96D}"/>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89F9F6C4-ACE7-046C-C5B5-D6F59B1C8CC4}"/>
                </a:ext>
              </a:extLst>
            </p:cNvPr>
            <p:cNvSpPr/>
            <p:nvPr/>
          </p:nvSpPr>
          <p:spPr>
            <a:xfrm>
              <a:off x="6368565"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EA847324-881A-F36F-DF98-1FEDEBE68A2D}"/>
                </a:ext>
              </a:extLst>
            </p:cNvPr>
            <p:cNvSpPr/>
            <p:nvPr/>
          </p:nvSpPr>
          <p:spPr>
            <a:xfrm>
              <a:off x="6368565"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3BE16B21-77BB-FD6E-5D0E-F250F61F654B}"/>
                </a:ext>
              </a:extLst>
            </p:cNvPr>
            <p:cNvSpPr/>
            <p:nvPr/>
          </p:nvSpPr>
          <p:spPr>
            <a:xfrm>
              <a:off x="6368565"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E4C91E2B-7DF3-CFF2-CF35-3015F4EAAC4F}"/>
                </a:ext>
              </a:extLst>
            </p:cNvPr>
            <p:cNvSpPr/>
            <p:nvPr/>
          </p:nvSpPr>
          <p:spPr>
            <a:xfrm>
              <a:off x="6368565"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BCCE499F-5919-8CA0-9E24-89C8EAD1EDBD}"/>
                </a:ext>
              </a:extLst>
            </p:cNvPr>
            <p:cNvSpPr/>
            <p:nvPr/>
          </p:nvSpPr>
          <p:spPr>
            <a:xfrm>
              <a:off x="6368565"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7218555E-2C7A-0FC7-B741-4323D9AA7623}"/>
                </a:ext>
              </a:extLst>
            </p:cNvPr>
            <p:cNvSpPr/>
            <p:nvPr/>
          </p:nvSpPr>
          <p:spPr>
            <a:xfrm>
              <a:off x="6368565"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4" name="グループ化 33">
            <a:extLst>
              <a:ext uri="{FF2B5EF4-FFF2-40B4-BE49-F238E27FC236}">
                <a16:creationId xmlns:a16="http://schemas.microsoft.com/office/drawing/2014/main" id="{4FFC24D9-9CD0-90E5-AC69-82467C53339C}"/>
              </a:ext>
            </a:extLst>
          </p:cNvPr>
          <p:cNvGrpSpPr/>
          <p:nvPr/>
        </p:nvGrpSpPr>
        <p:grpSpPr>
          <a:xfrm>
            <a:off x="7895324" y="1779555"/>
            <a:ext cx="1044000" cy="4068000"/>
            <a:chOff x="7745365" y="2294645"/>
            <a:chExt cx="1231517" cy="3868025"/>
          </a:xfrm>
        </p:grpSpPr>
        <p:grpSp>
          <p:nvGrpSpPr>
            <p:cNvPr id="16" name="グループ化 15">
              <a:extLst>
                <a:ext uri="{FF2B5EF4-FFF2-40B4-BE49-F238E27FC236}">
                  <a16:creationId xmlns:a16="http://schemas.microsoft.com/office/drawing/2014/main" id="{6DDB59DA-F193-E381-14A0-D60E99065CCF}"/>
                </a:ext>
              </a:extLst>
            </p:cNvPr>
            <p:cNvGrpSpPr/>
            <p:nvPr/>
          </p:nvGrpSpPr>
          <p:grpSpPr>
            <a:xfrm>
              <a:off x="7745365" y="2294645"/>
              <a:ext cx="1231516" cy="288000"/>
              <a:chOff x="4991214" y="2418695"/>
              <a:chExt cx="900000" cy="288000"/>
            </a:xfrm>
          </p:grpSpPr>
          <p:sp>
            <p:nvSpPr>
              <p:cNvPr id="20" name="正方形/長方形 19">
                <a:extLst>
                  <a:ext uri="{FF2B5EF4-FFF2-40B4-BE49-F238E27FC236}">
                    <a16:creationId xmlns:a16="http://schemas.microsoft.com/office/drawing/2014/main" id="{3AFA5E7A-A860-00F0-58FD-6CE56B347C0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販売量</a:t>
                </a:r>
              </a:p>
            </p:txBody>
          </p:sp>
          <p:cxnSp>
            <p:nvCxnSpPr>
              <p:cNvPr id="21" name="直線コネクタ 20">
                <a:extLst>
                  <a:ext uri="{FF2B5EF4-FFF2-40B4-BE49-F238E27FC236}">
                    <a16:creationId xmlns:a16="http://schemas.microsoft.com/office/drawing/2014/main" id="{1352A817-8CE4-9CEF-B173-80E42BFCFA5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2" name="正方形/長方形 41">
              <a:extLst>
                <a:ext uri="{FF2B5EF4-FFF2-40B4-BE49-F238E27FC236}">
                  <a16:creationId xmlns:a16="http://schemas.microsoft.com/office/drawing/2014/main" id="{FBE888C9-2B05-F3A0-FBF6-BC6030A3DED8}"/>
                </a:ext>
              </a:extLst>
            </p:cNvPr>
            <p:cNvSpPr/>
            <p:nvPr/>
          </p:nvSpPr>
          <p:spPr>
            <a:xfrm>
              <a:off x="7745366" y="2677653"/>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9" name="正方形/長方形 88">
              <a:extLst>
                <a:ext uri="{FF2B5EF4-FFF2-40B4-BE49-F238E27FC236}">
                  <a16:creationId xmlns:a16="http://schemas.microsoft.com/office/drawing/2014/main" id="{13AB1814-07A9-84A1-319E-2678FDF10F9D}"/>
                </a:ext>
              </a:extLst>
            </p:cNvPr>
            <p:cNvSpPr/>
            <p:nvPr/>
          </p:nvSpPr>
          <p:spPr>
            <a:xfrm>
              <a:off x="7745366" y="3276750"/>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0BC13574-F133-5B86-0CAD-F7A6E2ED6B5C}"/>
                </a:ext>
              </a:extLst>
            </p:cNvPr>
            <p:cNvSpPr/>
            <p:nvPr/>
          </p:nvSpPr>
          <p:spPr>
            <a:xfrm>
              <a:off x="7745366" y="3875847"/>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3FA8C999-640B-E88A-D7A1-A059BFECB845}"/>
                </a:ext>
              </a:extLst>
            </p:cNvPr>
            <p:cNvSpPr/>
            <p:nvPr/>
          </p:nvSpPr>
          <p:spPr>
            <a:xfrm>
              <a:off x="7745366" y="4474944"/>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268625C4-3FBE-98CD-A4E9-06E03A098F6D}"/>
                </a:ext>
              </a:extLst>
            </p:cNvPr>
            <p:cNvSpPr/>
            <p:nvPr/>
          </p:nvSpPr>
          <p:spPr>
            <a:xfrm>
              <a:off x="7745366" y="5074041"/>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6" name="正方形/長方形 165">
              <a:extLst>
                <a:ext uri="{FF2B5EF4-FFF2-40B4-BE49-F238E27FC236}">
                  <a16:creationId xmlns:a16="http://schemas.microsoft.com/office/drawing/2014/main" id="{CB9045BB-C93C-927D-0EC5-0597BD38C698}"/>
                </a:ext>
              </a:extLst>
            </p:cNvPr>
            <p:cNvSpPr/>
            <p:nvPr/>
          </p:nvSpPr>
          <p:spPr>
            <a:xfrm>
              <a:off x="7745366" y="5673139"/>
              <a:ext cx="1231516"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3" name="グループ化 32">
            <a:extLst>
              <a:ext uri="{FF2B5EF4-FFF2-40B4-BE49-F238E27FC236}">
                <a16:creationId xmlns:a16="http://schemas.microsoft.com/office/drawing/2014/main" id="{C2080F37-0E09-0C78-1350-F964477060F5}"/>
              </a:ext>
            </a:extLst>
          </p:cNvPr>
          <p:cNvGrpSpPr/>
          <p:nvPr/>
        </p:nvGrpSpPr>
        <p:grpSpPr>
          <a:xfrm>
            <a:off x="9114129" y="1779555"/>
            <a:ext cx="1044000" cy="4068000"/>
            <a:chOff x="9137586" y="2294645"/>
            <a:chExt cx="1362244" cy="3868025"/>
          </a:xfrm>
        </p:grpSpPr>
        <p:grpSp>
          <p:nvGrpSpPr>
            <p:cNvPr id="22" name="グループ化 21">
              <a:extLst>
                <a:ext uri="{FF2B5EF4-FFF2-40B4-BE49-F238E27FC236}">
                  <a16:creationId xmlns:a16="http://schemas.microsoft.com/office/drawing/2014/main" id="{809B19E2-D60B-D390-47C9-EFE3CC2E2B99}"/>
                </a:ext>
              </a:extLst>
            </p:cNvPr>
            <p:cNvGrpSpPr/>
            <p:nvPr/>
          </p:nvGrpSpPr>
          <p:grpSpPr>
            <a:xfrm>
              <a:off x="9137586" y="2294645"/>
              <a:ext cx="1362243" cy="288000"/>
              <a:chOff x="4991214" y="2418695"/>
              <a:chExt cx="900000" cy="288000"/>
            </a:xfrm>
          </p:grpSpPr>
          <p:sp>
            <p:nvSpPr>
              <p:cNvPr id="25" name="正方形/長方形 24">
                <a:extLst>
                  <a:ext uri="{FF2B5EF4-FFF2-40B4-BE49-F238E27FC236}">
                    <a16:creationId xmlns:a16="http://schemas.microsoft.com/office/drawing/2014/main" id="{1BA6172E-5675-8C98-753B-D0BFC646FDD1}"/>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p>
            </p:txBody>
          </p:sp>
          <p:cxnSp>
            <p:nvCxnSpPr>
              <p:cNvPr id="26" name="直線コネクタ 25">
                <a:extLst>
                  <a:ext uri="{FF2B5EF4-FFF2-40B4-BE49-F238E27FC236}">
                    <a16:creationId xmlns:a16="http://schemas.microsoft.com/office/drawing/2014/main" id="{06614718-8591-1FB7-7092-89BD477F0D57}"/>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D6F74B54-B27B-80E1-EAED-34B90C0B6D6A}"/>
                </a:ext>
              </a:extLst>
            </p:cNvPr>
            <p:cNvSpPr/>
            <p:nvPr/>
          </p:nvSpPr>
          <p:spPr>
            <a:xfrm>
              <a:off x="9137587" y="2677653"/>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929EE07E-AF7A-5C65-0C23-AE914718C086}"/>
                </a:ext>
              </a:extLst>
            </p:cNvPr>
            <p:cNvSpPr/>
            <p:nvPr/>
          </p:nvSpPr>
          <p:spPr>
            <a:xfrm>
              <a:off x="9137587" y="3276750"/>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817C552-9095-5D59-0C8B-0E259153B188}"/>
                </a:ext>
              </a:extLst>
            </p:cNvPr>
            <p:cNvSpPr/>
            <p:nvPr/>
          </p:nvSpPr>
          <p:spPr>
            <a:xfrm>
              <a:off x="9137587" y="3875847"/>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CA3372C-E97F-95E6-D929-9D076D47BF49}"/>
                </a:ext>
              </a:extLst>
            </p:cNvPr>
            <p:cNvSpPr/>
            <p:nvPr/>
          </p:nvSpPr>
          <p:spPr>
            <a:xfrm>
              <a:off x="9137587" y="4474944"/>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A0AA886B-60E8-94D2-37C7-093DB92578C2}"/>
                </a:ext>
              </a:extLst>
            </p:cNvPr>
            <p:cNvSpPr/>
            <p:nvPr/>
          </p:nvSpPr>
          <p:spPr>
            <a:xfrm>
              <a:off x="9137587" y="5074041"/>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CEFB63A4-04A0-8728-3866-A8C8B7B34383}"/>
                </a:ext>
              </a:extLst>
            </p:cNvPr>
            <p:cNvSpPr/>
            <p:nvPr/>
          </p:nvSpPr>
          <p:spPr>
            <a:xfrm>
              <a:off x="9137587" y="5673139"/>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30" name="グループ化 29">
            <a:extLst>
              <a:ext uri="{FF2B5EF4-FFF2-40B4-BE49-F238E27FC236}">
                <a16:creationId xmlns:a16="http://schemas.microsoft.com/office/drawing/2014/main" id="{C65A0027-2743-52BA-F924-51813B67C808}"/>
              </a:ext>
            </a:extLst>
          </p:cNvPr>
          <p:cNvGrpSpPr/>
          <p:nvPr/>
        </p:nvGrpSpPr>
        <p:grpSpPr>
          <a:xfrm>
            <a:off x="10332934" y="1779555"/>
            <a:ext cx="1044000" cy="4068000"/>
            <a:chOff x="10660535" y="2294645"/>
            <a:chExt cx="1362243" cy="3868025"/>
          </a:xfrm>
        </p:grpSpPr>
        <p:grpSp>
          <p:nvGrpSpPr>
            <p:cNvPr id="27" name="グループ化 26">
              <a:extLst>
                <a:ext uri="{FF2B5EF4-FFF2-40B4-BE49-F238E27FC236}">
                  <a16:creationId xmlns:a16="http://schemas.microsoft.com/office/drawing/2014/main" id="{6D590799-1C11-4047-29BB-969376198A9D}"/>
                </a:ext>
              </a:extLst>
            </p:cNvPr>
            <p:cNvGrpSpPr/>
            <p:nvPr/>
          </p:nvGrpSpPr>
          <p:grpSpPr>
            <a:xfrm>
              <a:off x="10660535" y="2294645"/>
              <a:ext cx="1362243" cy="288000"/>
              <a:chOff x="4991214" y="2418695"/>
              <a:chExt cx="900000" cy="288000"/>
            </a:xfrm>
          </p:grpSpPr>
          <p:sp>
            <p:nvSpPr>
              <p:cNvPr id="28" name="正方形/長方形 27">
                <a:extLst>
                  <a:ext uri="{FF2B5EF4-FFF2-40B4-BE49-F238E27FC236}">
                    <a16:creationId xmlns:a16="http://schemas.microsoft.com/office/drawing/2014/main" id="{649EDA16-931C-0CF5-ACCD-488E2CB75950}"/>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最終製品</a:t>
                </a:r>
              </a:p>
            </p:txBody>
          </p:sp>
          <p:cxnSp>
            <p:nvCxnSpPr>
              <p:cNvPr id="29" name="直線コネクタ 28">
                <a:extLst>
                  <a:ext uri="{FF2B5EF4-FFF2-40B4-BE49-F238E27FC236}">
                    <a16:creationId xmlns:a16="http://schemas.microsoft.com/office/drawing/2014/main" id="{6D15CA1B-1FB6-6539-A18C-04E332BD503F}"/>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6754F265-8E85-26D8-9D2C-E0F7FDBB0C7B}"/>
                </a:ext>
              </a:extLst>
            </p:cNvPr>
            <p:cNvSpPr/>
            <p:nvPr/>
          </p:nvSpPr>
          <p:spPr>
            <a:xfrm>
              <a:off x="10660535" y="2677653"/>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1" name="正方形/長方形 90">
              <a:extLst>
                <a:ext uri="{FF2B5EF4-FFF2-40B4-BE49-F238E27FC236}">
                  <a16:creationId xmlns:a16="http://schemas.microsoft.com/office/drawing/2014/main" id="{EBFE3AA7-817F-2232-BDB4-05D2CC41112B}"/>
                </a:ext>
              </a:extLst>
            </p:cNvPr>
            <p:cNvSpPr/>
            <p:nvPr/>
          </p:nvSpPr>
          <p:spPr>
            <a:xfrm>
              <a:off x="10660535" y="3276750"/>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B61F41B4-956E-B32D-8306-34031E4D16AA}"/>
                </a:ext>
              </a:extLst>
            </p:cNvPr>
            <p:cNvSpPr/>
            <p:nvPr/>
          </p:nvSpPr>
          <p:spPr>
            <a:xfrm>
              <a:off x="10660535" y="3875847"/>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6AC796C8-74EF-7BCC-5E3C-99FC468F87FE}"/>
                </a:ext>
              </a:extLst>
            </p:cNvPr>
            <p:cNvSpPr/>
            <p:nvPr/>
          </p:nvSpPr>
          <p:spPr>
            <a:xfrm>
              <a:off x="10660535" y="4474944"/>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40266876-C83F-C95E-5712-024E14B680E6}"/>
                </a:ext>
              </a:extLst>
            </p:cNvPr>
            <p:cNvSpPr/>
            <p:nvPr/>
          </p:nvSpPr>
          <p:spPr>
            <a:xfrm>
              <a:off x="10660535" y="5074041"/>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C57B145F-A468-7ECE-1ABA-D6973A7B666F}"/>
                </a:ext>
              </a:extLst>
            </p:cNvPr>
            <p:cNvSpPr/>
            <p:nvPr/>
          </p:nvSpPr>
          <p:spPr>
            <a:xfrm>
              <a:off x="10660535" y="5673139"/>
              <a:ext cx="1362243" cy="48953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170" name="矢印: 五方向 169">
            <a:extLst>
              <a:ext uri="{FF2B5EF4-FFF2-40B4-BE49-F238E27FC236}">
                <a16:creationId xmlns:a16="http://schemas.microsoft.com/office/drawing/2014/main" id="{FEEC2DEC-6AD1-A099-28EF-9060442EA47D}"/>
              </a:ext>
            </a:extLst>
          </p:cNvPr>
          <p:cNvSpPr/>
          <p:nvPr/>
        </p:nvSpPr>
        <p:spPr>
          <a:xfrm rot="5400000">
            <a:off x="4317885" y="4816065"/>
            <a:ext cx="1774981" cy="288000"/>
          </a:xfrm>
          <a:prstGeom prst="homePlate">
            <a:avLst/>
          </a:prstGeom>
          <a:solidFill>
            <a:schemeClr val="bg1">
              <a:lumMod val="95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中長期</a:t>
            </a:r>
          </a:p>
        </p:txBody>
      </p:sp>
      <p:sp>
        <p:nvSpPr>
          <p:cNvPr id="176" name="TextBox 37">
            <a:extLst>
              <a:ext uri="{FF2B5EF4-FFF2-40B4-BE49-F238E27FC236}">
                <a16:creationId xmlns:a16="http://schemas.microsoft.com/office/drawing/2014/main" id="{88314666-3485-CAA9-967E-DAB30F2E6114}"/>
              </a:ext>
            </a:extLst>
          </p:cNvPr>
          <p:cNvSpPr txBox="1"/>
          <p:nvPr/>
        </p:nvSpPr>
        <p:spPr>
          <a:xfrm>
            <a:off x="636984" y="6333549"/>
            <a:ext cx="10659980"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100">
                <a:solidFill>
                  <a:schemeClr val="tx1"/>
                </a:solidFill>
                <a:latin typeface="Meiryo UI" panose="020B0604030504040204" pitchFamily="50" charset="-128"/>
                <a:ea typeface="Meiryo UI" panose="020B0604030504040204" pitchFamily="50" charset="-128"/>
              </a:rPr>
              <a:t>※</a:t>
            </a:r>
            <a:r>
              <a:rPr kumimoji="1" lang="ja-JP" altLang="en-US" sz="1100">
                <a:solidFill>
                  <a:schemeClr val="tx1"/>
                </a:solidFill>
                <a:latin typeface="Meiryo UI" panose="020B0604030504040204" pitchFamily="50" charset="-128"/>
                <a:ea typeface="Meiryo UI" panose="020B0604030504040204" pitchFamily="50" charset="-128"/>
              </a:rPr>
              <a:t>時間軸の区分は、短期は補助事業開始後</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年程度、中長期は補助事業開始から</a:t>
            </a:r>
            <a:r>
              <a:rPr kumimoji="1" lang="en-US" altLang="ja-JP" sz="1100">
                <a:solidFill>
                  <a:schemeClr val="tx1"/>
                </a:solidFill>
                <a:latin typeface="Meiryo UI" panose="020B0604030504040204" pitchFamily="50" charset="-128"/>
                <a:ea typeface="Meiryo UI" panose="020B0604030504040204" pitchFamily="50" charset="-128"/>
              </a:rPr>
              <a:t>10</a:t>
            </a:r>
            <a:r>
              <a:rPr kumimoji="1" lang="ja-JP" altLang="en-US" sz="1100">
                <a:solidFill>
                  <a:schemeClr val="tx1"/>
                </a:solidFill>
                <a:latin typeface="Meiryo UI" panose="020B0604030504040204" pitchFamily="50" charset="-128"/>
                <a:ea typeface="Meiryo UI" panose="020B0604030504040204" pitchFamily="50" charset="-128"/>
              </a:rPr>
              <a:t>年後程度以降を想定。</a:t>
            </a:r>
            <a:endParaRPr kumimoji="1" lang="en-US" sz="1100">
              <a:solidFill>
                <a:schemeClr val="tx1"/>
              </a:solidFill>
              <a:latin typeface="Meiryo UI" panose="020B0604030504040204" pitchFamily="50" charset="-128"/>
              <a:ea typeface="Meiryo UI" panose="020B0604030504040204" pitchFamily="50" charset="-128"/>
            </a:endParaRPr>
          </a:p>
        </p:txBody>
      </p:sp>
      <p:grpSp>
        <p:nvGrpSpPr>
          <p:cNvPr id="40" name="グループ化 39">
            <a:extLst>
              <a:ext uri="{FF2B5EF4-FFF2-40B4-BE49-F238E27FC236}">
                <a16:creationId xmlns:a16="http://schemas.microsoft.com/office/drawing/2014/main" id="{15943888-2895-F464-AA86-FF2EE8A42AA6}"/>
              </a:ext>
            </a:extLst>
          </p:cNvPr>
          <p:cNvGrpSpPr/>
          <p:nvPr/>
        </p:nvGrpSpPr>
        <p:grpSpPr>
          <a:xfrm>
            <a:off x="636984" y="2816108"/>
            <a:ext cx="4177793" cy="3145747"/>
            <a:chOff x="217652" y="2961165"/>
            <a:chExt cx="3990244" cy="3145747"/>
          </a:xfrm>
        </p:grpSpPr>
        <p:sp>
          <p:nvSpPr>
            <p:cNvPr id="178" name="Rectangle 135">
              <a:extLst>
                <a:ext uri="{FF2B5EF4-FFF2-40B4-BE49-F238E27FC236}">
                  <a16:creationId xmlns:a16="http://schemas.microsoft.com/office/drawing/2014/main" id="{DC26219C-D4DE-8083-357A-853AA62AADE8}"/>
                </a:ext>
              </a:extLst>
            </p:cNvPr>
            <p:cNvSpPr/>
            <p:nvPr/>
          </p:nvSpPr>
          <p:spPr>
            <a:xfrm>
              <a:off x="1903621" y="3627786"/>
              <a:ext cx="978856" cy="716528"/>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141" name="TextBox 140" descr="ｔ">
              <a:extLst>
                <a:ext uri="{FF2B5EF4-FFF2-40B4-BE49-F238E27FC236}">
                  <a16:creationId xmlns:a16="http://schemas.microsoft.com/office/drawing/2014/main" id="{C19270C4-CA9A-4894-A8A8-FEC99D892D43}"/>
                </a:ext>
              </a:extLst>
            </p:cNvPr>
            <p:cNvSpPr txBox="1"/>
            <p:nvPr/>
          </p:nvSpPr>
          <p:spPr>
            <a:xfrm>
              <a:off x="217652" y="4468779"/>
              <a:ext cx="792000" cy="2355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a:solidFill>
                    <a:schemeClr val="accent5"/>
                  </a:solidFill>
                  <a:latin typeface="Meiryo UI" panose="020B0604030504040204" pitchFamily="50" charset="-128"/>
                  <a:ea typeface="Meiryo UI" panose="020B0604030504040204" pitchFamily="50" charset="-128"/>
                </a:rPr>
                <a:t>軸①</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36" name="Rectangle 135">
              <a:extLst>
                <a:ext uri="{FF2B5EF4-FFF2-40B4-BE49-F238E27FC236}">
                  <a16:creationId xmlns:a16="http://schemas.microsoft.com/office/drawing/2014/main" id="{4AE2027D-6583-4174-9CA5-B4FF8FEBE5B2}"/>
                </a:ext>
              </a:extLst>
            </p:cNvPr>
            <p:cNvSpPr/>
            <p:nvPr/>
          </p:nvSpPr>
          <p:spPr>
            <a:xfrm>
              <a:off x="3016496" y="5167058"/>
              <a:ext cx="978856" cy="586042"/>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770254" y="3357277"/>
              <a:ext cx="2169020" cy="11998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747366" y="5819025"/>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103102" y="5919328"/>
              <a:ext cx="591273" cy="1875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軸②</a:t>
              </a:r>
              <a:endParaRPr kumimoji="1" lang="en-US" sz="1200">
                <a:solidFill>
                  <a:schemeClr val="accent5"/>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83657" y="3699929"/>
              <a:ext cx="788638" cy="54565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938713" y="3370301"/>
              <a:ext cx="788638" cy="47866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20983" y="5113781"/>
              <a:ext cx="719469" cy="48965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204112" y="4800472"/>
              <a:ext cx="316617" cy="20697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71737" y="4681017"/>
              <a:ext cx="788638" cy="47866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46966" y="3983606"/>
              <a:ext cx="372796" cy="26358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747366" y="3353639"/>
              <a:ext cx="0" cy="2465386"/>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55366" y="3353639"/>
              <a:ext cx="0" cy="2465386"/>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747366" y="458012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58302" y="5260573"/>
              <a:ext cx="607043" cy="346250"/>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007157" y="3855048"/>
              <a:ext cx="647460" cy="42608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69274" y="5024434"/>
              <a:ext cx="314776" cy="23550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54208" y="4344500"/>
              <a:ext cx="314776" cy="23550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51366" y="3353639"/>
              <a:ext cx="0" cy="2465386"/>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2085209" y="2961165"/>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pPr algn="ctr"/>
              <a:r>
                <a:rPr kumimoji="1" lang="ja-JP" altLang="en-US" sz="120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a:solidFill>
                  <a:schemeClr val="accent5"/>
                </a:solidFill>
                <a:latin typeface="Meiryo UI" panose="020B0604030504040204" pitchFamily="50" charset="-128"/>
                <a:ea typeface="Meiryo UI" panose="020B0604030504040204" pitchFamily="50" charset="-128"/>
              </a:endParaRPr>
            </a:p>
          </p:txBody>
        </p:sp>
        <p:sp>
          <p:nvSpPr>
            <p:cNvPr id="177" name="TextBox 37">
              <a:extLst>
                <a:ext uri="{FF2B5EF4-FFF2-40B4-BE49-F238E27FC236}">
                  <a16:creationId xmlns:a16="http://schemas.microsoft.com/office/drawing/2014/main" id="{BCAE9AEA-1FB7-3862-9CF4-2D2D7148661C}"/>
                </a:ext>
              </a:extLst>
            </p:cNvPr>
            <p:cNvSpPr txBox="1"/>
            <p:nvPr/>
          </p:nvSpPr>
          <p:spPr>
            <a:xfrm>
              <a:off x="3631896" y="5064765"/>
              <a:ext cx="576000" cy="18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短期</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2467182" y="3493652"/>
              <a:ext cx="576000" cy="18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中長期</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3214985">
              <a:off x="2354950" y="4581455"/>
              <a:ext cx="1183110" cy="337982"/>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8" name="グループ化 7">
            <a:extLst>
              <a:ext uri="{FF2B5EF4-FFF2-40B4-BE49-F238E27FC236}">
                <a16:creationId xmlns:a16="http://schemas.microsoft.com/office/drawing/2014/main" id="{78ECEFE8-2C3F-AB36-EC30-BDD2A8860271}"/>
              </a:ext>
            </a:extLst>
          </p:cNvPr>
          <p:cNvGrpSpPr/>
          <p:nvPr/>
        </p:nvGrpSpPr>
        <p:grpSpPr>
          <a:xfrm>
            <a:off x="746778" y="1224775"/>
            <a:ext cx="4068001"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929222" y="1224775"/>
            <a:ext cx="6516000"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注力ターゲットの概要</a:t>
              </a:r>
            </a:p>
          </p:txBody>
        </p:sp>
      </p:grpSp>
      <p:sp>
        <p:nvSpPr>
          <p:cNvPr id="39" name="TextBox 51">
            <a:extLst>
              <a:ext uri="{FF2B5EF4-FFF2-40B4-BE49-F238E27FC236}">
                <a16:creationId xmlns:a16="http://schemas.microsoft.com/office/drawing/2014/main" id="{911EAE27-9E9F-3A0D-A2B0-2D0CA48ABA7D}"/>
              </a:ext>
            </a:extLst>
          </p:cNvPr>
          <p:cNvSpPr txBox="1"/>
          <p:nvPr/>
        </p:nvSpPr>
        <p:spPr>
          <a:xfrm>
            <a:off x="5874059" y="2279508"/>
            <a:ext cx="5800069" cy="34735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当該セグメントの概要（想定市場規模、補助対象製品の市場導入予定時期含む）と想定顧客を明らかにした上で、目標とする販売量等を記載ください</a:t>
            </a:r>
            <a:endParaRPr lang="en-US" altLang="ja-JP" sz="1600">
              <a:solidFill>
                <a:srgbClr val="2E3558"/>
              </a:solidFill>
              <a:latin typeface="+mn-ea"/>
            </a:endParaRPr>
          </a:p>
          <a:p>
            <a:pPr marL="85725" indent="3175"/>
            <a:r>
              <a:rPr lang="ja-JP" altLang="en-US" sz="1600">
                <a:solidFill>
                  <a:srgbClr val="2E3558"/>
                </a:solidFill>
                <a:latin typeface="+mn-ea"/>
              </a:rPr>
              <a:t>各項目で記載いただきたい内容は以下の通りです</a:t>
            </a:r>
            <a:br>
              <a:rPr lang="en-US" altLang="ja-JP" sz="1600">
                <a:solidFill>
                  <a:srgbClr val="2E3558"/>
                </a:solidFill>
                <a:latin typeface="+mn-ea"/>
              </a:rPr>
            </a:b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用途市場：最終製品（自動車、建材等）</a:t>
            </a:r>
          </a:p>
          <a:p>
            <a:pPr marL="266700" indent="-180975">
              <a:buFont typeface="Arial" panose="020B0604020202020204" pitchFamily="34" charset="0"/>
              <a:buChar char="•"/>
            </a:pPr>
            <a:r>
              <a:rPr lang="ja-JP" altLang="en-US" sz="1400">
                <a:solidFill>
                  <a:srgbClr val="2E3558"/>
                </a:solidFill>
                <a:latin typeface="+mn-ea"/>
              </a:rPr>
              <a:t>想定顧客：製品を最終的に利用する顧客（ﾌﾞﾗﾝﾄﾞｵｰﾅｰ等）</a:t>
            </a:r>
          </a:p>
          <a:p>
            <a:pPr marL="266700" indent="-180975">
              <a:buFont typeface="Arial" panose="020B0604020202020204" pitchFamily="34" charset="0"/>
              <a:buChar char="•"/>
            </a:pPr>
            <a:r>
              <a:rPr lang="ja-JP" altLang="en-US" sz="1400">
                <a:solidFill>
                  <a:srgbClr val="2E3558"/>
                </a:solidFill>
                <a:latin typeface="+mn-ea"/>
              </a:rPr>
              <a:t>販売量：現時点での計画量</a:t>
            </a:r>
          </a:p>
          <a:p>
            <a:pPr marL="266700" indent="-180975">
              <a:buFont typeface="Arial" panose="020B0604020202020204" pitchFamily="34" charset="0"/>
              <a:buChar char="•"/>
            </a:pPr>
            <a:r>
              <a:rPr lang="ja-JP" altLang="en-US" sz="1400">
                <a:solidFill>
                  <a:srgbClr val="2E3558"/>
                </a:solidFill>
                <a:latin typeface="+mn-ea"/>
              </a:rPr>
              <a:t>提供製品：自社が販売する製品</a:t>
            </a:r>
          </a:p>
          <a:p>
            <a:pPr marL="266700" indent="-180975">
              <a:buFont typeface="Arial" panose="020B0604020202020204" pitchFamily="34" charset="0"/>
              <a:buChar char="•"/>
            </a:pPr>
            <a:r>
              <a:rPr lang="ja-JP" altLang="en-US" sz="1400">
                <a:solidFill>
                  <a:srgbClr val="2E3558"/>
                </a:solidFill>
                <a:latin typeface="+mn-ea"/>
              </a:rPr>
              <a:t>最終製品：自社が販売する製品が利用される、もしくは見込む完成品等</a:t>
            </a:r>
            <a:endParaRPr lang="en-US" altLang="ja-JP" sz="1400">
              <a:solidFill>
                <a:srgbClr val="2E3558"/>
              </a:solidFill>
              <a:latin typeface="+mn-ea"/>
            </a:endParaRPr>
          </a:p>
          <a:p>
            <a:pPr marL="85725"/>
            <a:r>
              <a:rPr lang="ja-JP" altLang="en-US" sz="1400">
                <a:solidFill>
                  <a:srgbClr val="2E3558"/>
                </a:solidFill>
                <a:latin typeface="+mn-ea"/>
              </a:rPr>
              <a:t>　　</a:t>
            </a:r>
            <a:r>
              <a:rPr lang="en-US" altLang="ja-JP" sz="1400">
                <a:solidFill>
                  <a:srgbClr val="2E3558"/>
                </a:solidFill>
                <a:latin typeface="+mn-ea"/>
              </a:rPr>
              <a:t>※</a:t>
            </a:r>
            <a:r>
              <a:rPr lang="ja-JP" altLang="en-US" sz="1400">
                <a:solidFill>
                  <a:srgbClr val="2E3558"/>
                </a:solidFill>
                <a:latin typeface="+mn-ea"/>
              </a:rPr>
              <a:t>その際、最終製品のどの部分に使用され得るかも可能な限り詳細に記載（例：自動車部品のｘｘ、建材のｘｘ部分など）</a:t>
            </a:r>
          </a:p>
        </p:txBody>
      </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895422" y="1714872"/>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51">
            <a:extLst>
              <a:ext uri="{FF2B5EF4-FFF2-40B4-BE49-F238E27FC236}">
                <a16:creationId xmlns:a16="http://schemas.microsoft.com/office/drawing/2014/main" id="{36C1A9B3-8A98-D3B5-4D79-F62DF0E0E910}"/>
              </a:ext>
            </a:extLst>
          </p:cNvPr>
          <p:cNvSpPr txBox="1"/>
          <p:nvPr/>
        </p:nvSpPr>
        <p:spPr>
          <a:xfrm>
            <a:off x="867378" y="1694595"/>
            <a:ext cx="3852000" cy="54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注力すべきセグメント（用途市場）を事業開始からの時間軸で整理ください</a:t>
            </a:r>
          </a:p>
        </p:txBody>
      </p:sp>
    </p:spTree>
    <p:extLst>
      <p:ext uri="{BB962C8B-B14F-4D97-AF65-F5344CB8AC3E}">
        <p14:creationId xmlns:p14="http://schemas.microsoft.com/office/powerpoint/2010/main" val="34476361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 name="think-cell data - do not delete" hidden="1">
            <a:extLst>
              <a:ext uri="{FF2B5EF4-FFF2-40B4-BE49-F238E27FC236}">
                <a16:creationId xmlns:a16="http://schemas.microsoft.com/office/drawing/2014/main" id="{193A4FCD-2FB5-47D0-8616-047E6F68EE75}"/>
              </a:ext>
            </a:extLst>
          </p:cNvPr>
          <p:cNvGraphicFramePr>
            <a:graphicFrameLocks noChangeAspect="1"/>
          </p:cNvGraphicFramePr>
          <p:nvPr>
            <p:custDataLst>
              <p:tags r:id="rId1"/>
            </p:custDataLst>
            <p:extLst>
              <p:ext uri="{D42A27DB-BD31-4B8C-83A1-F6EECF244321}">
                <p14:modId xmlns:p14="http://schemas.microsoft.com/office/powerpoint/2010/main" val="40575077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61" name="think-cell data - do not delete" hidden="1">
                        <a:extLst>
                          <a:ext uri="{FF2B5EF4-FFF2-40B4-BE49-F238E27FC236}">
                            <a16:creationId xmlns:a16="http://schemas.microsoft.com/office/drawing/2014/main" id="{193A4FCD-2FB5-47D0-8616-047E6F68EE75}"/>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4" name="Title 1">
            <a:extLst>
              <a:ext uri="{FF2B5EF4-FFF2-40B4-BE49-F238E27FC236}">
                <a16:creationId xmlns:a16="http://schemas.microsoft.com/office/drawing/2014/main" id="{0F6160E4-95D5-4355-9C95-26DDDC29BC88}"/>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7</a:t>
            </a:r>
            <a:r>
              <a:rPr kumimoji="1" lang="ja-JP" altLang="en-US" sz="2000"/>
              <a:t>）注力セグメント・ターゲットの選定理由</a:t>
            </a:r>
            <a:endParaRPr kumimoji="1" lang="en-US" sz="200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を背景に</a:t>
            </a:r>
            <a:r>
              <a:rPr kumimoji="1" lang="en-US" altLang="ja-JP">
                <a:solidFill>
                  <a:schemeClr val="tx1"/>
                </a:solidFill>
              </a:rPr>
              <a:t>xx</a:t>
            </a:r>
            <a:r>
              <a:rPr kumimoji="1" lang="ja-JP" altLang="en-US">
                <a:solidFill>
                  <a:schemeClr val="tx1"/>
                </a:solidFill>
              </a:rPr>
              <a:t>に注力していく</a:t>
            </a:r>
            <a:endParaRPr kumimoji="1" lang="en-US">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9919EAA4-5C4D-5235-8680-0C7B206691D1}"/>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33" name="フリーフォーム: 図形 32">
            <a:extLst>
              <a:ext uri="{FF2B5EF4-FFF2-40B4-BE49-F238E27FC236}">
                <a16:creationId xmlns:a16="http://schemas.microsoft.com/office/drawing/2014/main" id="{CEE28AC5-AC5F-EC03-C072-DBE422EE4766}"/>
              </a:ext>
            </a:extLst>
          </p:cNvPr>
          <p:cNvSpPr/>
          <p:nvPr/>
        </p:nvSpPr>
        <p:spPr>
          <a:xfrm>
            <a:off x="816356" y="2191660"/>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9AF84108-3B69-41B1-8CEC-1183C0871013}"/>
              </a:ext>
            </a:extLst>
          </p:cNvPr>
          <p:cNvSpPr/>
          <p:nvPr/>
        </p:nvSpPr>
        <p:spPr>
          <a:xfrm>
            <a:off x="2506054" y="2191660"/>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074C5B7-7FE2-4501-80F2-A55E4CCAAF29}"/>
              </a:ext>
            </a:extLst>
          </p:cNvPr>
          <p:cNvSpPr/>
          <p:nvPr/>
        </p:nvSpPr>
        <p:spPr>
          <a:xfrm>
            <a:off x="1182076" y="2825973"/>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ADE33FF1-32ED-13EB-DB39-810426ACC2D3}"/>
              </a:ext>
            </a:extLst>
          </p:cNvPr>
          <p:cNvSpPr/>
          <p:nvPr/>
        </p:nvSpPr>
        <p:spPr>
          <a:xfrm>
            <a:off x="2506054" y="2825973"/>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87B919A8-3BE9-88CD-D129-982F632CFBF9}"/>
              </a:ext>
            </a:extLst>
          </p:cNvPr>
          <p:cNvSpPr/>
          <p:nvPr/>
        </p:nvSpPr>
        <p:spPr>
          <a:xfrm>
            <a:off x="1182076" y="3460286"/>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1BD5023E-130E-0591-2941-7D4268B98321}"/>
              </a:ext>
            </a:extLst>
          </p:cNvPr>
          <p:cNvSpPr/>
          <p:nvPr/>
        </p:nvSpPr>
        <p:spPr>
          <a:xfrm>
            <a:off x="2506054" y="3460286"/>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606EF4F-5A8F-C0C1-40E5-F2E048EB6362}"/>
              </a:ext>
            </a:extLst>
          </p:cNvPr>
          <p:cNvSpPr/>
          <p:nvPr/>
        </p:nvSpPr>
        <p:spPr>
          <a:xfrm>
            <a:off x="2506054" y="4094599"/>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43269DFB-8B55-B54B-4C5F-06BA19B63A59}"/>
              </a:ext>
            </a:extLst>
          </p:cNvPr>
          <p:cNvSpPr/>
          <p:nvPr/>
        </p:nvSpPr>
        <p:spPr>
          <a:xfrm>
            <a:off x="1182076" y="4728912"/>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F49FB223-4F21-ECCD-BCC7-3004039FA889}"/>
              </a:ext>
            </a:extLst>
          </p:cNvPr>
          <p:cNvSpPr/>
          <p:nvPr/>
        </p:nvSpPr>
        <p:spPr>
          <a:xfrm>
            <a:off x="2506054" y="4728912"/>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25A5B2EA-6606-15E7-B903-56DE343DB050}"/>
              </a:ext>
            </a:extLst>
          </p:cNvPr>
          <p:cNvSpPr/>
          <p:nvPr/>
        </p:nvSpPr>
        <p:spPr>
          <a:xfrm>
            <a:off x="1182076" y="5363225"/>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994CE9-9647-0818-DF44-5AB315C53F2C}"/>
              </a:ext>
            </a:extLst>
          </p:cNvPr>
          <p:cNvSpPr/>
          <p:nvPr/>
        </p:nvSpPr>
        <p:spPr>
          <a:xfrm>
            <a:off x="2506054" y="5363225"/>
            <a:ext cx="349200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6" name="グループ化 25">
            <a:extLst>
              <a:ext uri="{FF2B5EF4-FFF2-40B4-BE49-F238E27FC236}">
                <a16:creationId xmlns:a16="http://schemas.microsoft.com/office/drawing/2014/main" id="{3D9521B0-3476-E366-241B-A061355EBF9E}"/>
              </a:ext>
            </a:extLst>
          </p:cNvPr>
          <p:cNvGrpSpPr/>
          <p:nvPr/>
        </p:nvGrpSpPr>
        <p:grpSpPr>
          <a:xfrm>
            <a:off x="746657" y="1749088"/>
            <a:ext cx="1689699" cy="288000"/>
            <a:chOff x="-91819" y="1879963"/>
            <a:chExt cx="6007819" cy="288000"/>
          </a:xfrm>
        </p:grpSpPr>
        <p:sp>
          <p:nvSpPr>
            <p:cNvPr id="27" name="正方形/長方形 26">
              <a:extLst>
                <a:ext uri="{FF2B5EF4-FFF2-40B4-BE49-F238E27FC236}">
                  <a16:creationId xmlns:a16="http://schemas.microsoft.com/office/drawing/2014/main" id="{36E2FA19-1C0A-D56B-7C90-F01287514334}"/>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ターゲット顧客</a:t>
              </a:r>
            </a:p>
          </p:txBody>
        </p:sp>
        <p:cxnSp>
          <p:nvCxnSpPr>
            <p:cNvPr id="28" name="直線コネクタ 27">
              <a:extLst>
                <a:ext uri="{FF2B5EF4-FFF2-40B4-BE49-F238E27FC236}">
                  <a16:creationId xmlns:a16="http://schemas.microsoft.com/office/drawing/2014/main" id="{93E44CA8-AFEB-9572-C022-C62814F41D2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9" name="グループ化 28">
            <a:extLst>
              <a:ext uri="{FF2B5EF4-FFF2-40B4-BE49-F238E27FC236}">
                <a16:creationId xmlns:a16="http://schemas.microsoft.com/office/drawing/2014/main" id="{9847232F-17CD-B382-BD13-7C3068C13ECE}"/>
              </a:ext>
            </a:extLst>
          </p:cNvPr>
          <p:cNvGrpSpPr/>
          <p:nvPr/>
        </p:nvGrpSpPr>
        <p:grpSpPr>
          <a:xfrm>
            <a:off x="2506054" y="1749088"/>
            <a:ext cx="3492000" cy="288000"/>
            <a:chOff x="156000" y="1879963"/>
            <a:chExt cx="5760000" cy="288000"/>
          </a:xfrm>
        </p:grpSpPr>
        <p:sp>
          <p:nvSpPr>
            <p:cNvPr id="30" name="正方形/長方形 29">
              <a:extLst>
                <a:ext uri="{FF2B5EF4-FFF2-40B4-BE49-F238E27FC236}">
                  <a16:creationId xmlns:a16="http://schemas.microsoft.com/office/drawing/2014/main" id="{99A738F6-D909-DB99-93A9-1E277820890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注力する理由</a:t>
              </a:r>
            </a:p>
          </p:txBody>
        </p:sp>
        <p:cxnSp>
          <p:nvCxnSpPr>
            <p:cNvPr id="31" name="直線コネクタ 30">
              <a:extLst>
                <a:ext uri="{FF2B5EF4-FFF2-40B4-BE49-F238E27FC236}">
                  <a16:creationId xmlns:a16="http://schemas.microsoft.com/office/drawing/2014/main" id="{244C4745-AC2C-C78A-79FC-07E29B79AD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4" name="フリーフォーム: 図形 33">
            <a:extLst>
              <a:ext uri="{FF2B5EF4-FFF2-40B4-BE49-F238E27FC236}">
                <a16:creationId xmlns:a16="http://schemas.microsoft.com/office/drawing/2014/main" id="{0BF2A83D-F6D6-EE90-A160-E00DCEE55202}"/>
              </a:ext>
            </a:extLst>
          </p:cNvPr>
          <p:cNvSpPr/>
          <p:nvPr/>
        </p:nvSpPr>
        <p:spPr>
          <a:xfrm>
            <a:off x="816356" y="4094599"/>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63" name="グループ化 62">
            <a:extLst>
              <a:ext uri="{FF2B5EF4-FFF2-40B4-BE49-F238E27FC236}">
                <a16:creationId xmlns:a16="http://schemas.microsoft.com/office/drawing/2014/main" id="{340D9450-36AD-6BDE-CA73-A34FB2D457D4}"/>
              </a:ext>
            </a:extLst>
          </p:cNvPr>
          <p:cNvGrpSpPr/>
          <p:nvPr/>
        </p:nvGrpSpPr>
        <p:grpSpPr>
          <a:xfrm>
            <a:off x="8781343" y="1752802"/>
            <a:ext cx="2664000" cy="4154131"/>
            <a:chOff x="8791391" y="2242964"/>
            <a:chExt cx="3244608" cy="4154131"/>
          </a:xfrm>
        </p:grpSpPr>
        <p:grpSp>
          <p:nvGrpSpPr>
            <p:cNvPr id="42" name="グループ化 41">
              <a:extLst>
                <a:ext uri="{FF2B5EF4-FFF2-40B4-BE49-F238E27FC236}">
                  <a16:creationId xmlns:a16="http://schemas.microsoft.com/office/drawing/2014/main" id="{5B98B94A-5565-13AA-9A50-597963C23149}"/>
                </a:ext>
              </a:extLst>
            </p:cNvPr>
            <p:cNvGrpSpPr/>
            <p:nvPr/>
          </p:nvGrpSpPr>
          <p:grpSpPr>
            <a:xfrm>
              <a:off x="8791391" y="2242964"/>
              <a:ext cx="3244608" cy="288000"/>
              <a:chOff x="156000" y="1879963"/>
              <a:chExt cx="5760000" cy="288000"/>
            </a:xfrm>
          </p:grpSpPr>
          <p:sp>
            <p:nvSpPr>
              <p:cNvPr id="43" name="正方形/長方形 42">
                <a:extLst>
                  <a:ext uri="{FF2B5EF4-FFF2-40B4-BE49-F238E27FC236}">
                    <a16:creationId xmlns:a16="http://schemas.microsoft.com/office/drawing/2014/main" id="{1D4299E6-77DF-F430-87A1-0D28D7A00A1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交渉状況</a:t>
                </a:r>
              </a:p>
            </p:txBody>
          </p:sp>
          <p:cxnSp>
            <p:nvCxnSpPr>
              <p:cNvPr id="44" name="直線コネクタ 43">
                <a:extLst>
                  <a:ext uri="{FF2B5EF4-FFF2-40B4-BE49-F238E27FC236}">
                    <a16:creationId xmlns:a16="http://schemas.microsoft.com/office/drawing/2014/main" id="{3B74917D-A8F5-C982-2821-150B5A2FEB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正方形/長方形 34">
              <a:extLst>
                <a:ext uri="{FF2B5EF4-FFF2-40B4-BE49-F238E27FC236}">
                  <a16:creationId xmlns:a16="http://schemas.microsoft.com/office/drawing/2014/main" id="{D55D19F8-6153-0F78-187F-1CE4E92D5467}"/>
                </a:ext>
              </a:extLst>
            </p:cNvPr>
            <p:cNvSpPr/>
            <p:nvPr/>
          </p:nvSpPr>
          <p:spPr>
            <a:xfrm>
              <a:off x="8791391" y="2685536"/>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DE1E14AF-D741-5721-942E-A777A25A4CE6}"/>
                </a:ext>
              </a:extLst>
            </p:cNvPr>
            <p:cNvSpPr/>
            <p:nvPr/>
          </p:nvSpPr>
          <p:spPr>
            <a:xfrm>
              <a:off x="8791391" y="3648160"/>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4E539293-CA11-EE1F-8967-BF6945743ED9}"/>
                </a:ext>
              </a:extLst>
            </p:cNvPr>
            <p:cNvSpPr/>
            <p:nvPr/>
          </p:nvSpPr>
          <p:spPr>
            <a:xfrm>
              <a:off x="8791391" y="4610784"/>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320DD1A6-CA42-F9AC-7061-92D124918AEE}"/>
                </a:ext>
              </a:extLst>
            </p:cNvPr>
            <p:cNvSpPr/>
            <p:nvPr/>
          </p:nvSpPr>
          <p:spPr>
            <a:xfrm>
              <a:off x="8791391" y="5573406"/>
              <a:ext cx="3244608"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62" name="グループ化 61">
            <a:extLst>
              <a:ext uri="{FF2B5EF4-FFF2-40B4-BE49-F238E27FC236}">
                <a16:creationId xmlns:a16="http://schemas.microsoft.com/office/drawing/2014/main" id="{D218433D-AA57-6CA3-DA1D-30E7409BF490}"/>
              </a:ext>
            </a:extLst>
          </p:cNvPr>
          <p:cNvGrpSpPr/>
          <p:nvPr/>
        </p:nvGrpSpPr>
        <p:grpSpPr>
          <a:xfrm>
            <a:off x="6265950" y="1752802"/>
            <a:ext cx="1188000" cy="4154131"/>
            <a:chOff x="6275999" y="2242964"/>
            <a:chExt cx="1172553" cy="4154131"/>
          </a:xfrm>
        </p:grpSpPr>
        <p:grpSp>
          <p:nvGrpSpPr>
            <p:cNvPr id="53" name="グループ化 52">
              <a:extLst>
                <a:ext uri="{FF2B5EF4-FFF2-40B4-BE49-F238E27FC236}">
                  <a16:creationId xmlns:a16="http://schemas.microsoft.com/office/drawing/2014/main" id="{EC942A72-EA24-9CDB-7A3C-68DFE263D048}"/>
                </a:ext>
              </a:extLst>
            </p:cNvPr>
            <p:cNvGrpSpPr/>
            <p:nvPr/>
          </p:nvGrpSpPr>
          <p:grpSpPr>
            <a:xfrm>
              <a:off x="6276000" y="2242964"/>
              <a:ext cx="1172552" cy="288000"/>
              <a:chOff x="6275999" y="2242964"/>
              <a:chExt cx="1985721" cy="288000"/>
            </a:xfrm>
          </p:grpSpPr>
          <p:sp>
            <p:nvSpPr>
              <p:cNvPr id="40" name="正方形/長方形 39">
                <a:extLst>
                  <a:ext uri="{FF2B5EF4-FFF2-40B4-BE49-F238E27FC236}">
                    <a16:creationId xmlns:a16="http://schemas.microsoft.com/office/drawing/2014/main" id="{31EA4884-FE2D-2735-52F9-90FDBA06E717}"/>
                  </a:ext>
                </a:extLst>
              </p:cNvPr>
              <p:cNvSpPr/>
              <p:nvPr/>
            </p:nvSpPr>
            <p:spPr>
              <a:xfrm>
                <a:off x="6275999" y="2242964"/>
                <a:ext cx="1985721"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a:t>
                </a:r>
              </a:p>
            </p:txBody>
          </p:sp>
          <p:cxnSp>
            <p:nvCxnSpPr>
              <p:cNvPr id="41" name="直線コネクタ 40">
                <a:extLst>
                  <a:ext uri="{FF2B5EF4-FFF2-40B4-BE49-F238E27FC236}">
                    <a16:creationId xmlns:a16="http://schemas.microsoft.com/office/drawing/2014/main" id="{B8679E74-BDF3-1E19-F542-4DBB4936420E}"/>
                  </a:ext>
                </a:extLst>
              </p:cNvPr>
              <p:cNvCxnSpPr>
                <a:cxnSpLocks/>
              </p:cNvCxnSpPr>
              <p:nvPr/>
            </p:nvCxnSpPr>
            <p:spPr>
              <a:xfrm>
                <a:off x="6275999" y="2530964"/>
                <a:ext cx="198572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5" name="正方形/長方形 44">
              <a:extLst>
                <a:ext uri="{FF2B5EF4-FFF2-40B4-BE49-F238E27FC236}">
                  <a16:creationId xmlns:a16="http://schemas.microsoft.com/office/drawing/2014/main" id="{9FE09043-A04E-56CA-0D0B-4087C8629D34}"/>
                </a:ext>
              </a:extLst>
            </p:cNvPr>
            <p:cNvSpPr/>
            <p:nvPr/>
          </p:nvSpPr>
          <p:spPr>
            <a:xfrm>
              <a:off x="6275999" y="2685536"/>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16C298B0-5890-865E-5BAA-EFAB577998D9}"/>
                </a:ext>
              </a:extLst>
            </p:cNvPr>
            <p:cNvSpPr/>
            <p:nvPr/>
          </p:nvSpPr>
          <p:spPr>
            <a:xfrm>
              <a:off x="6275999" y="3648160"/>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88138C2F-D2F7-E6EF-935A-1BECB5B2569D}"/>
                </a:ext>
              </a:extLst>
            </p:cNvPr>
            <p:cNvSpPr/>
            <p:nvPr/>
          </p:nvSpPr>
          <p:spPr>
            <a:xfrm>
              <a:off x="6275999" y="4610784"/>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38545F8E-201F-D4B6-E5C9-50DBAFB51861}"/>
                </a:ext>
              </a:extLst>
            </p:cNvPr>
            <p:cNvSpPr/>
            <p:nvPr/>
          </p:nvSpPr>
          <p:spPr>
            <a:xfrm>
              <a:off x="6275999" y="5573406"/>
              <a:ext cx="1172551" cy="82368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49" name="グループ化 48">
            <a:extLst>
              <a:ext uri="{FF2B5EF4-FFF2-40B4-BE49-F238E27FC236}">
                <a16:creationId xmlns:a16="http://schemas.microsoft.com/office/drawing/2014/main" id="{89D56F45-2335-C973-58B5-75B84F726911}"/>
              </a:ext>
            </a:extLst>
          </p:cNvPr>
          <p:cNvGrpSpPr/>
          <p:nvPr/>
        </p:nvGrpSpPr>
        <p:grpSpPr>
          <a:xfrm>
            <a:off x="7523646" y="1752802"/>
            <a:ext cx="1188000" cy="4154131"/>
            <a:chOff x="7533695" y="2242964"/>
            <a:chExt cx="1172553" cy="4154131"/>
          </a:xfrm>
        </p:grpSpPr>
        <p:grpSp>
          <p:nvGrpSpPr>
            <p:cNvPr id="54" name="グループ化 53">
              <a:extLst>
                <a:ext uri="{FF2B5EF4-FFF2-40B4-BE49-F238E27FC236}">
                  <a16:creationId xmlns:a16="http://schemas.microsoft.com/office/drawing/2014/main" id="{7B45B057-63A7-7714-1A64-B56C29D51E50}"/>
                </a:ext>
              </a:extLst>
            </p:cNvPr>
            <p:cNvGrpSpPr/>
            <p:nvPr/>
          </p:nvGrpSpPr>
          <p:grpSpPr>
            <a:xfrm>
              <a:off x="7533696" y="2242964"/>
              <a:ext cx="1172552" cy="288000"/>
              <a:chOff x="6275999" y="2242964"/>
              <a:chExt cx="1985721" cy="288000"/>
            </a:xfrm>
          </p:grpSpPr>
          <p:sp>
            <p:nvSpPr>
              <p:cNvPr id="55" name="正方形/長方形 54">
                <a:extLst>
                  <a:ext uri="{FF2B5EF4-FFF2-40B4-BE49-F238E27FC236}">
                    <a16:creationId xmlns:a16="http://schemas.microsoft.com/office/drawing/2014/main" id="{55B4ED4F-93BA-C581-3B64-53DBD8B79393}"/>
                  </a:ext>
                </a:extLst>
              </p:cNvPr>
              <p:cNvSpPr/>
              <p:nvPr/>
            </p:nvSpPr>
            <p:spPr>
              <a:xfrm>
                <a:off x="6275999" y="2242964"/>
                <a:ext cx="1985721"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ステータス</a:t>
                </a:r>
              </a:p>
            </p:txBody>
          </p:sp>
          <p:cxnSp>
            <p:nvCxnSpPr>
              <p:cNvPr id="56" name="直線コネクタ 55">
                <a:extLst>
                  <a:ext uri="{FF2B5EF4-FFF2-40B4-BE49-F238E27FC236}">
                    <a16:creationId xmlns:a16="http://schemas.microsoft.com/office/drawing/2014/main" id="{334A4AC5-CF3D-F59E-AA16-AFD45109F474}"/>
                  </a:ext>
                </a:extLst>
              </p:cNvPr>
              <p:cNvCxnSpPr>
                <a:cxnSpLocks/>
              </p:cNvCxnSpPr>
              <p:nvPr/>
            </p:nvCxnSpPr>
            <p:spPr>
              <a:xfrm>
                <a:off x="6275999" y="2530964"/>
                <a:ext cx="198572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7" name="正方形/長方形 56">
              <a:extLst>
                <a:ext uri="{FF2B5EF4-FFF2-40B4-BE49-F238E27FC236}">
                  <a16:creationId xmlns:a16="http://schemas.microsoft.com/office/drawing/2014/main" id="{1E1746ED-E01E-7101-B12D-87BE84D3A835}"/>
                </a:ext>
              </a:extLst>
            </p:cNvPr>
            <p:cNvSpPr/>
            <p:nvPr/>
          </p:nvSpPr>
          <p:spPr>
            <a:xfrm>
              <a:off x="7533695" y="2685536"/>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5BA31FF5-A5D4-5628-40A7-7922E9BB3A99}"/>
                </a:ext>
              </a:extLst>
            </p:cNvPr>
            <p:cNvSpPr/>
            <p:nvPr/>
          </p:nvSpPr>
          <p:spPr>
            <a:xfrm>
              <a:off x="7533695" y="3648160"/>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5762FA-9B9E-0CB8-DEEA-31E8D813AB3C}"/>
                </a:ext>
              </a:extLst>
            </p:cNvPr>
            <p:cNvSpPr/>
            <p:nvPr/>
          </p:nvSpPr>
          <p:spPr>
            <a:xfrm>
              <a:off x="7533695" y="4610784"/>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1914CF25-2E7A-B595-25E3-AFFFD1396A69}"/>
                </a:ext>
              </a:extLst>
            </p:cNvPr>
            <p:cNvSpPr/>
            <p:nvPr/>
          </p:nvSpPr>
          <p:spPr>
            <a:xfrm>
              <a:off x="7533695" y="5573406"/>
              <a:ext cx="1172551" cy="823689"/>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7" name="グループ化 6">
            <a:extLst>
              <a:ext uri="{FF2B5EF4-FFF2-40B4-BE49-F238E27FC236}">
                <a16:creationId xmlns:a16="http://schemas.microsoft.com/office/drawing/2014/main" id="{E74A8270-95CF-9583-98C5-38563A4366A2}"/>
              </a:ext>
            </a:extLst>
          </p:cNvPr>
          <p:cNvGrpSpPr/>
          <p:nvPr/>
        </p:nvGrpSpPr>
        <p:grpSpPr>
          <a:xfrm>
            <a:off x="746778" y="1224775"/>
            <a:ext cx="5239039" cy="360000"/>
            <a:chOff x="543578" y="1377175"/>
            <a:chExt cx="5239039" cy="360000"/>
          </a:xfrm>
        </p:grpSpPr>
        <p:cxnSp>
          <p:nvCxnSpPr>
            <p:cNvPr id="13" name="Straight Connector 18">
              <a:extLst>
                <a:ext uri="{FF2B5EF4-FFF2-40B4-BE49-F238E27FC236}">
                  <a16:creationId xmlns:a16="http://schemas.microsoft.com/office/drawing/2014/main" id="{7D325E87-A8AD-94B4-FE99-A6AABDE2161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605D2D05-E0EB-6AE4-533E-403F0B6BD5A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注力セグメント・ターゲットの選定理由</a:t>
              </a:r>
            </a:p>
          </p:txBody>
        </p:sp>
      </p:grpSp>
      <p:grpSp>
        <p:nvGrpSpPr>
          <p:cNvPr id="25" name="グループ化 24">
            <a:extLst>
              <a:ext uri="{FF2B5EF4-FFF2-40B4-BE49-F238E27FC236}">
                <a16:creationId xmlns:a16="http://schemas.microsoft.com/office/drawing/2014/main" id="{EB7DCA1E-CE81-59B9-5813-0978EA510F3F}"/>
              </a:ext>
            </a:extLst>
          </p:cNvPr>
          <p:cNvGrpSpPr/>
          <p:nvPr/>
        </p:nvGrpSpPr>
        <p:grpSpPr>
          <a:xfrm>
            <a:off x="6222711" y="1224775"/>
            <a:ext cx="5239039" cy="360000"/>
            <a:chOff x="543578" y="1377175"/>
            <a:chExt cx="5239039" cy="360000"/>
          </a:xfrm>
        </p:grpSpPr>
        <p:cxnSp>
          <p:nvCxnSpPr>
            <p:cNvPr id="32" name="Straight Connector 18">
              <a:extLst>
                <a:ext uri="{FF2B5EF4-FFF2-40B4-BE49-F238E27FC236}">
                  <a16:creationId xmlns:a16="http://schemas.microsoft.com/office/drawing/2014/main" id="{ACA9D0EA-1048-7453-0712-117E3590E0E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9" name="TextBox 23">
              <a:extLst>
                <a:ext uri="{FF2B5EF4-FFF2-40B4-BE49-F238E27FC236}">
                  <a16:creationId xmlns:a16="http://schemas.microsoft.com/office/drawing/2014/main" id="{1B4BF8E7-171D-B479-2853-B74F3A2D437A}"/>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ターゲットとの交渉状況</a:t>
              </a:r>
            </a:p>
          </p:txBody>
        </p:sp>
      </p:grpSp>
      <p:sp>
        <p:nvSpPr>
          <p:cNvPr id="65" name="TextBox 51">
            <a:extLst>
              <a:ext uri="{FF2B5EF4-FFF2-40B4-BE49-F238E27FC236}">
                <a16:creationId xmlns:a16="http://schemas.microsoft.com/office/drawing/2014/main" id="{759815E4-CF82-DCFC-1F86-2CFB0213F112}"/>
              </a:ext>
            </a:extLst>
          </p:cNvPr>
          <p:cNvSpPr txBox="1"/>
          <p:nvPr/>
        </p:nvSpPr>
        <p:spPr>
          <a:xfrm>
            <a:off x="2912726" y="2284485"/>
            <a:ext cx="2988000" cy="352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前ページで記載した市場や想定顧客に注力する選定理由について、下記の観点を参考にして記載ください</a:t>
            </a:r>
            <a:br>
              <a:rPr lang="en-US" altLang="ja-JP" sz="1600">
                <a:solidFill>
                  <a:srgbClr val="2E3558"/>
                </a:solidFill>
                <a:latin typeface="+mn-ea"/>
              </a:rPr>
            </a:br>
            <a:endParaRPr lang="ja-JP" altLang="en-US"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顧客業界における脱炭素化目標</a:t>
            </a:r>
          </a:p>
          <a:p>
            <a:pPr marL="266700" indent="-180975">
              <a:buFont typeface="Arial" panose="020B0604020202020204" pitchFamily="34" charset="0"/>
              <a:buChar char="•"/>
            </a:pPr>
            <a:r>
              <a:rPr lang="ja-JP" altLang="en-US" sz="1400">
                <a:solidFill>
                  <a:srgbClr val="2E3558"/>
                </a:solidFill>
                <a:latin typeface="+mn-ea"/>
              </a:rPr>
              <a:t>顧客業界に係る規制動向</a:t>
            </a:r>
          </a:p>
          <a:p>
            <a:pPr marL="266700" indent="-180975">
              <a:buFont typeface="Arial" panose="020B0604020202020204" pitchFamily="34" charset="0"/>
              <a:buChar char="•"/>
            </a:pPr>
            <a:r>
              <a:rPr lang="ja-JP" altLang="en-US" sz="1400">
                <a:solidFill>
                  <a:srgbClr val="2E3558"/>
                </a:solidFill>
                <a:latin typeface="+mn-ea"/>
              </a:rPr>
              <a:t>顧客ニーズの有無、大きさ</a:t>
            </a:r>
          </a:p>
          <a:p>
            <a:pPr marL="266700" indent="-180975">
              <a:buFont typeface="Arial" panose="020B0604020202020204" pitchFamily="34" charset="0"/>
              <a:buChar char="•"/>
            </a:pPr>
            <a:r>
              <a:rPr lang="ja-JP" altLang="en-US" sz="1400">
                <a:solidFill>
                  <a:srgbClr val="2E3558"/>
                </a:solidFill>
                <a:latin typeface="+mn-ea"/>
              </a:rPr>
              <a:t>製造プロセス転換に伴うコスト増加の価格転嫁の容易性とその理由</a:t>
            </a:r>
          </a:p>
          <a:p>
            <a:pPr marL="266700" indent="-180975">
              <a:buFont typeface="Arial" panose="020B0604020202020204" pitchFamily="34" charset="0"/>
              <a:buChar char="•"/>
            </a:pPr>
            <a:r>
              <a:rPr lang="ja-JP" altLang="en-US" sz="1400">
                <a:solidFill>
                  <a:srgbClr val="2E3558"/>
                </a:solidFill>
                <a:latin typeface="+mn-ea"/>
              </a:rPr>
              <a:t>顧客業界のリーダー企業といった有望顧客との関係性</a:t>
            </a:r>
          </a:p>
          <a:p>
            <a:pPr marL="266700" indent="-180975">
              <a:buFont typeface="Arial" panose="020B0604020202020204" pitchFamily="34" charset="0"/>
              <a:buChar char="•"/>
            </a:pPr>
            <a:r>
              <a:rPr lang="ja-JP" altLang="en-US" sz="1400">
                <a:solidFill>
                  <a:srgbClr val="2E3558"/>
                </a:solidFill>
                <a:latin typeface="+mn-ea"/>
              </a:rPr>
              <a:t>想定されるターゲット市場のポテンシャル（規模、成長性）</a:t>
            </a:r>
          </a:p>
        </p:txBody>
      </p:sp>
      <p:sp>
        <p:nvSpPr>
          <p:cNvPr id="66" name="TextBox 51">
            <a:extLst>
              <a:ext uri="{FF2B5EF4-FFF2-40B4-BE49-F238E27FC236}">
                <a16:creationId xmlns:a16="http://schemas.microsoft.com/office/drawing/2014/main" id="{B731CC6F-1C58-C837-3D20-E8D7B2A0F1D4}"/>
              </a:ext>
            </a:extLst>
          </p:cNvPr>
          <p:cNvSpPr txBox="1"/>
          <p:nvPr/>
        </p:nvSpPr>
        <p:spPr>
          <a:xfrm>
            <a:off x="7965822" y="2284485"/>
            <a:ext cx="3312000" cy="3528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交渉状況については、短期的なターゲットとしている顧客との状況を記載ください</a:t>
            </a:r>
            <a:endParaRPr lang="en-US" altLang="ja-JP" sz="1600">
              <a:solidFill>
                <a:srgbClr val="2E3558"/>
              </a:solidFill>
              <a:latin typeface="+mn-ea"/>
            </a:endParaRPr>
          </a:p>
          <a:p>
            <a:pPr marL="85725" indent="3175"/>
            <a:endParaRPr lang="ja-JP" altLang="en-US" sz="1600">
              <a:solidFill>
                <a:srgbClr val="2E3558"/>
              </a:solidFill>
              <a:latin typeface="+mn-ea"/>
            </a:endParaRPr>
          </a:p>
          <a:p>
            <a:pPr marL="85725" indent="3175"/>
            <a:r>
              <a:rPr lang="ja-JP" altLang="en-US" sz="1600">
                <a:solidFill>
                  <a:srgbClr val="2E3558"/>
                </a:solidFill>
                <a:latin typeface="+mn-ea"/>
              </a:rPr>
              <a:t>ステータスは、自社内で検討中、顧客と交渉中、顧客と交渉済み（契約済み）の</a:t>
            </a:r>
            <a:r>
              <a:rPr lang="en-US" altLang="ja-JP" sz="1600">
                <a:solidFill>
                  <a:srgbClr val="2E3558"/>
                </a:solidFill>
                <a:latin typeface="+mn-ea"/>
              </a:rPr>
              <a:t>3</a:t>
            </a:r>
            <a:r>
              <a:rPr lang="ja-JP" altLang="en-US" sz="1600">
                <a:solidFill>
                  <a:srgbClr val="2E3558"/>
                </a:solidFill>
                <a:latin typeface="+mn-ea"/>
              </a:rPr>
              <a:t>段階で記載し、具体的な交渉状況や内容を可能な範囲で記載してください</a:t>
            </a:r>
          </a:p>
        </p:txBody>
      </p:sp>
    </p:spTree>
    <p:extLst>
      <p:ext uri="{BB962C8B-B14F-4D97-AF65-F5344CB8AC3E}">
        <p14:creationId xmlns:p14="http://schemas.microsoft.com/office/powerpoint/2010/main" val="1685417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テキスト ボックス 14">
            <a:extLst>
              <a:ext uri="{FF2B5EF4-FFF2-40B4-BE49-F238E27FC236}">
                <a16:creationId xmlns:a16="http://schemas.microsoft.com/office/drawing/2014/main" id="{E86B1D89-2F21-9537-7A70-16374B2AD435}"/>
              </a:ext>
            </a:extLst>
          </p:cNvPr>
          <p:cNvSpPr txBox="1"/>
          <p:nvPr/>
        </p:nvSpPr>
        <p:spPr>
          <a:xfrm>
            <a:off x="777063" y="215485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344649"/>
            <a:ext cx="1152000" cy="261516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p>
        </p:txBody>
      </p:sp>
      <p:sp>
        <p:nvSpPr>
          <p:cNvPr id="19" name="正方形/長方形 18">
            <a:extLst>
              <a:ext uri="{FF2B5EF4-FFF2-40B4-BE49-F238E27FC236}">
                <a16:creationId xmlns:a16="http://schemas.microsoft.com/office/drawing/2014/main" id="{E1A94DD9-5BD5-48DB-0B66-12C1A3F4437A}"/>
              </a:ext>
            </a:extLst>
          </p:cNvPr>
          <p:cNvSpPr/>
          <p:nvPr/>
        </p:nvSpPr>
        <p:spPr>
          <a:xfrm>
            <a:off x="2034155" y="215485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C9C258A7-CFDA-653A-05C3-A6B210F17DD5}"/>
              </a:ext>
            </a:extLst>
          </p:cNvPr>
          <p:cNvSpPr/>
          <p:nvPr/>
        </p:nvSpPr>
        <p:spPr>
          <a:xfrm>
            <a:off x="2034155" y="2525181"/>
            <a:ext cx="2562797"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DF0EB1C-C457-4656-09B3-0A122F1EF862}"/>
              </a:ext>
            </a:extLst>
          </p:cNvPr>
          <p:cNvSpPr/>
          <p:nvPr/>
        </p:nvSpPr>
        <p:spPr>
          <a:xfrm>
            <a:off x="4764702" y="2529779"/>
            <a:ext cx="3918544"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B94908C9-532C-D662-BF6E-A65655ACD73A}"/>
              </a:ext>
            </a:extLst>
          </p:cNvPr>
          <p:cNvSpPr/>
          <p:nvPr/>
        </p:nvSpPr>
        <p:spPr>
          <a:xfrm>
            <a:off x="8860517" y="2525181"/>
            <a:ext cx="2553275" cy="72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3353208"/>
            <a:ext cx="2562797"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4699813"/>
            <a:ext cx="9379638"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3" name="テキスト ボックス 12">
            <a:extLst>
              <a:ext uri="{FF2B5EF4-FFF2-40B4-BE49-F238E27FC236}">
                <a16:creationId xmlns:a16="http://schemas.microsoft.com/office/drawing/2014/main" id="{89523632-78AB-E825-1DF6-C2D3D0E9FF78}"/>
              </a:ext>
            </a:extLst>
          </p:cNvPr>
          <p:cNvSpPr txBox="1"/>
          <p:nvPr/>
        </p:nvSpPr>
        <p:spPr>
          <a:xfrm>
            <a:off x="1486508" y="1410994"/>
            <a:ext cx="764177" cy="27699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kumimoji="1" lang="ja-JP" altLang="en-US" sz="1200">
                <a:solidFill>
                  <a:schemeClr val="tx1"/>
                </a:solidFill>
                <a:latin typeface="Meiryo UI" panose="020B0604030504040204" pitchFamily="50" charset="-128"/>
                <a:ea typeface="Meiryo UI" panose="020B0604030504040204" pitchFamily="50" charset="-128"/>
              </a:rPr>
              <a:t>（例）</a:t>
            </a:r>
            <a:endParaRPr lang="ja-JP" altLang="en-US" sz="1200"/>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410836"/>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E8F3323-5116-7E8B-CB2C-8A9745F81616}"/>
              </a:ext>
            </a:extLst>
          </p:cNvPr>
          <p:cNvSpPr txBox="1"/>
          <p:nvPr/>
        </p:nvSpPr>
        <p:spPr>
          <a:xfrm>
            <a:off x="777063" y="2525180"/>
            <a:ext cx="1152000" cy="72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268B5C1C-12B6-2494-5BC2-BE27C47376D3}"/>
              </a:ext>
            </a:extLst>
          </p:cNvPr>
          <p:cNvSpPr/>
          <p:nvPr/>
        </p:nvSpPr>
        <p:spPr>
          <a:xfrm>
            <a:off x="2034156" y="1777913"/>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8ACBD737-710A-D535-734E-808B9E6621E6}"/>
              </a:ext>
            </a:extLst>
          </p:cNvPr>
          <p:cNvSpPr/>
          <p:nvPr/>
        </p:nvSpPr>
        <p:spPr>
          <a:xfrm>
            <a:off x="4764702" y="1777913"/>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310C69A0-3092-EF8A-91AB-6399B0360759}"/>
              </a:ext>
            </a:extLst>
          </p:cNvPr>
          <p:cNvSpPr/>
          <p:nvPr/>
        </p:nvSpPr>
        <p:spPr>
          <a:xfrm>
            <a:off x="8860517" y="1777913"/>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 name="Title 1">
            <a:extLst>
              <a:ext uri="{FF2B5EF4-FFF2-40B4-BE49-F238E27FC236}">
                <a16:creationId xmlns:a16="http://schemas.microsoft.com/office/drawing/2014/main" id="{EC9CA7C3-C84F-E305-DF8E-F6F5F7FF8EA4}"/>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8</a:t>
            </a:r>
            <a:r>
              <a:rPr kumimoji="1" lang="ja-JP" altLang="en-US" sz="2000"/>
              <a:t>）原料調達計画</a:t>
            </a:r>
            <a:endParaRPr kumimoji="1" lang="en-US" sz="2000"/>
          </a:p>
        </p:txBody>
      </p:sp>
      <p:sp>
        <p:nvSpPr>
          <p:cNvPr id="33" name="Title 1">
            <a:extLst>
              <a:ext uri="{FF2B5EF4-FFF2-40B4-BE49-F238E27FC236}">
                <a16:creationId xmlns:a16="http://schemas.microsoft.com/office/drawing/2014/main" id="{6020A69C-A5F3-B24A-485D-ED0501C5EE3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原料</a:t>
            </a:r>
            <a:r>
              <a:rPr kumimoji="1" lang="en-US" altLang="ja-JP">
                <a:solidFill>
                  <a:schemeClr val="tx1"/>
                </a:solidFill>
              </a:rPr>
              <a:t>xx</a:t>
            </a:r>
            <a:r>
              <a:rPr kumimoji="1" lang="ja-JP" altLang="en-US">
                <a:solidFill>
                  <a:schemeClr val="tx1"/>
                </a:solidFill>
              </a:rPr>
              <a:t>は、調達先の分散化や</a:t>
            </a:r>
            <a:r>
              <a:rPr kumimoji="1" lang="en-US" altLang="ja-JP">
                <a:solidFill>
                  <a:schemeClr val="tx1"/>
                </a:solidFill>
              </a:rPr>
              <a:t>xx</a:t>
            </a:r>
            <a:r>
              <a:rPr kumimoji="1" lang="ja-JP" altLang="en-US">
                <a:solidFill>
                  <a:schemeClr val="tx1"/>
                </a:solidFill>
              </a:rPr>
              <a:t>により安定調達を図る</a:t>
            </a:r>
            <a:endParaRPr kumimoji="1" lang="en-US">
              <a:solidFill>
                <a:schemeClr val="tx1"/>
              </a:solidFill>
            </a:endParaRPr>
          </a:p>
        </p:txBody>
      </p:sp>
      <p:sp>
        <p:nvSpPr>
          <p:cNvPr id="43" name="テキスト ボックス 42">
            <a:extLst>
              <a:ext uri="{FF2B5EF4-FFF2-40B4-BE49-F238E27FC236}">
                <a16:creationId xmlns:a16="http://schemas.microsoft.com/office/drawing/2014/main" id="{36FEBF40-9C03-5A7A-3E6F-B3906774E907}"/>
              </a:ext>
            </a:extLst>
          </p:cNvPr>
          <p:cNvSpPr txBox="1"/>
          <p:nvPr/>
        </p:nvSpPr>
        <p:spPr>
          <a:xfrm>
            <a:off x="777063" y="1777913"/>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0693CFA6-6AC2-AF59-DBC8-1536EB08FDD8}"/>
              </a:ext>
            </a:extLst>
          </p:cNvPr>
          <p:cNvSpPr/>
          <p:nvPr/>
        </p:nvSpPr>
        <p:spPr>
          <a:xfrm>
            <a:off x="4764700" y="3353208"/>
            <a:ext cx="6649091" cy="1260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4" name="直線コネクタ 13">
            <a:extLst>
              <a:ext uri="{FF2B5EF4-FFF2-40B4-BE49-F238E27FC236}">
                <a16:creationId xmlns:a16="http://schemas.microsoft.com/office/drawing/2014/main" id="{2362853C-9663-A8D8-2C57-685C5762A2E0}"/>
              </a:ext>
            </a:extLst>
          </p:cNvPr>
          <p:cNvCxnSpPr>
            <a:cxnSpLocks/>
          </p:cNvCxnSpPr>
          <p:nvPr/>
        </p:nvCxnSpPr>
        <p:spPr>
          <a:xfrm flipV="1">
            <a:off x="156000" y="980399"/>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0" name="TextBox 51">
            <a:extLst>
              <a:ext uri="{FF2B5EF4-FFF2-40B4-BE49-F238E27FC236}">
                <a16:creationId xmlns:a16="http://schemas.microsoft.com/office/drawing/2014/main" id="{D16E2B23-5881-3B20-AA12-2AA7B759A6F4}"/>
              </a:ext>
            </a:extLst>
          </p:cNvPr>
          <p:cNvSpPr txBox="1"/>
          <p:nvPr/>
        </p:nvSpPr>
        <p:spPr>
          <a:xfrm>
            <a:off x="7596712" y="3811092"/>
            <a:ext cx="3668188" cy="223532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商用生産開始見込みから</a:t>
            </a:r>
            <a:r>
              <a:rPr lang="en-US" altLang="ja-JP" sz="1600" b="1" u="sng">
                <a:solidFill>
                  <a:srgbClr val="2E3558"/>
                </a:solidFill>
                <a:latin typeface="+mn-ea"/>
              </a:rPr>
              <a:t>5</a:t>
            </a:r>
            <a:r>
              <a:rPr lang="ja-JP" altLang="en-US" sz="1600" b="1" u="sng">
                <a:solidFill>
                  <a:srgbClr val="2E3558"/>
                </a:solidFill>
                <a:latin typeface="+mn-ea"/>
              </a:rPr>
              <a:t>年間分までは記載ください</a:t>
            </a:r>
            <a:endParaRPr lang="en-US" altLang="ja-JP" sz="1600" b="1" u="sng">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原料について、調達候補先、調達量、交渉状況、安定調達に向けた取組等について、時間軸ごとに記載ください</a:t>
            </a:r>
          </a:p>
        </p:txBody>
      </p:sp>
      <p:sp>
        <p:nvSpPr>
          <p:cNvPr id="12" name="正方形/長方形 11">
            <a:extLst>
              <a:ext uri="{FF2B5EF4-FFF2-40B4-BE49-F238E27FC236}">
                <a16:creationId xmlns:a16="http://schemas.microsoft.com/office/drawing/2014/main" id="{F781A2A6-FD7D-49F5-5A13-8847B801E9F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15145233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think-cell data - do not delete" hidden="1">
            <a:extLst>
              <a:ext uri="{FF2B5EF4-FFF2-40B4-BE49-F238E27FC236}">
                <a16:creationId xmlns:a16="http://schemas.microsoft.com/office/drawing/2014/main" id="{174F0142-3680-C236-B87C-5D5CB906A46D}"/>
              </a:ext>
            </a:extLst>
          </p:cNvPr>
          <p:cNvGraphicFramePr>
            <a:graphicFrameLocks noChangeAspect="1"/>
          </p:cNvGraphicFramePr>
          <p:nvPr>
            <p:custDataLst>
              <p:tags r:id="rId1"/>
            </p:custDataLst>
            <p:extLst>
              <p:ext uri="{D42A27DB-BD31-4B8C-83A1-F6EECF244321}">
                <p14:modId xmlns:p14="http://schemas.microsoft.com/office/powerpoint/2010/main" val="1654631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24" name="think-cell data - do not delete" hidden="1">
                        <a:extLst>
                          <a:ext uri="{FF2B5EF4-FFF2-40B4-BE49-F238E27FC236}">
                            <a16:creationId xmlns:a16="http://schemas.microsoft.com/office/drawing/2014/main" id="{174F0142-3680-C236-B87C-5D5CB906A46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9</a:t>
            </a:r>
            <a:r>
              <a:rPr kumimoji="1" lang="ja-JP" altLang="en-US" sz="2000"/>
              <a:t>）原料調達</a:t>
            </a:r>
            <a:r>
              <a:rPr kumimoji="1" lang="en-US" altLang="ja-JP" sz="2000"/>
              <a:t>/</a:t>
            </a:r>
            <a:r>
              <a:rPr kumimoji="1" lang="ja-JP" altLang="en-US" sz="2000"/>
              <a:t>オフテイカー獲得に向けた</a:t>
            </a:r>
            <a:r>
              <a:rPr kumimoji="1" lang="ja-JP" altLang="en-US" sz="2000">
                <a:solidFill>
                  <a:schemeClr val="tx1"/>
                </a:solidFill>
              </a:rPr>
              <a:t>取組計画</a:t>
            </a:r>
            <a:endParaRPr kumimoji="1" lang="en-US" sz="2000">
              <a:solidFill>
                <a:schemeClr val="tx1"/>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社と具体的な交渉を実施し、商用生産時のオフテイカーとなる見込み</a:t>
            </a:r>
            <a:endParaRPr kumimoji="1" lang="en-US" altLang="ja-JP">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445F1EA5-407C-3F77-38CD-31053C86C0FC}"/>
              </a:ext>
            </a:extLst>
          </p:cNvPr>
          <p:cNvSpPr/>
          <p:nvPr/>
        </p:nvSpPr>
        <p:spPr>
          <a:xfrm>
            <a:off x="765600" y="1854688"/>
            <a:ext cx="1440000" cy="1931799"/>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原料調達</a:t>
            </a:r>
          </a:p>
        </p:txBody>
      </p:sp>
      <p:sp>
        <p:nvSpPr>
          <p:cNvPr id="10" name="正方形/長方形 9">
            <a:extLst>
              <a:ext uri="{FF2B5EF4-FFF2-40B4-BE49-F238E27FC236}">
                <a16:creationId xmlns:a16="http://schemas.microsoft.com/office/drawing/2014/main" id="{B27F4BF7-80B1-E2FE-A48C-4B34E9CEFA61}"/>
              </a:ext>
            </a:extLst>
          </p:cNvPr>
          <p:cNvSpPr/>
          <p:nvPr/>
        </p:nvSpPr>
        <p:spPr>
          <a:xfrm>
            <a:off x="765600" y="3908584"/>
            <a:ext cx="1440000" cy="1931798"/>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オフテイカー獲得</a:t>
            </a:r>
          </a:p>
        </p:txBody>
      </p:sp>
      <p:grpSp>
        <p:nvGrpSpPr>
          <p:cNvPr id="11" name="グループ化 10">
            <a:extLst>
              <a:ext uri="{FF2B5EF4-FFF2-40B4-BE49-F238E27FC236}">
                <a16:creationId xmlns:a16="http://schemas.microsoft.com/office/drawing/2014/main" id="{69F52110-9B35-9AF5-6D0C-D6B78096814F}"/>
              </a:ext>
            </a:extLst>
          </p:cNvPr>
          <p:cNvGrpSpPr/>
          <p:nvPr/>
        </p:nvGrpSpPr>
        <p:grpSpPr>
          <a:xfrm>
            <a:off x="765600" y="1340300"/>
            <a:ext cx="1440000" cy="288000"/>
            <a:chOff x="156000" y="1879963"/>
            <a:chExt cx="5760000" cy="288000"/>
          </a:xfrm>
        </p:grpSpPr>
        <p:sp>
          <p:nvSpPr>
            <p:cNvPr id="12" name="正方形/長方形 11">
              <a:extLst>
                <a:ext uri="{FF2B5EF4-FFF2-40B4-BE49-F238E27FC236}">
                  <a16:creationId xmlns:a16="http://schemas.microsoft.com/office/drawing/2014/main" id="{81A991C4-BE1A-8F10-5B07-74D6530BE7A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項目</a:t>
              </a:r>
            </a:p>
          </p:txBody>
        </p:sp>
        <p:cxnSp>
          <p:nvCxnSpPr>
            <p:cNvPr id="13" name="直線コネクタ 12">
              <a:extLst>
                <a:ext uri="{FF2B5EF4-FFF2-40B4-BE49-F238E27FC236}">
                  <a16:creationId xmlns:a16="http://schemas.microsoft.com/office/drawing/2014/main" id="{4DE238F9-0D0E-F8FA-F77F-C74A91F535D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229AB162-9A3B-2327-E520-58823A14F69B}"/>
              </a:ext>
            </a:extLst>
          </p:cNvPr>
          <p:cNvGrpSpPr/>
          <p:nvPr/>
        </p:nvGrpSpPr>
        <p:grpSpPr>
          <a:xfrm>
            <a:off x="2323897" y="1340300"/>
            <a:ext cx="4500000" cy="288000"/>
            <a:chOff x="156000" y="1879963"/>
            <a:chExt cx="5760000" cy="288000"/>
          </a:xfrm>
        </p:grpSpPr>
        <p:sp>
          <p:nvSpPr>
            <p:cNvPr id="17" name="正方形/長方形 16">
              <a:extLst>
                <a:ext uri="{FF2B5EF4-FFF2-40B4-BE49-F238E27FC236}">
                  <a16:creationId xmlns:a16="http://schemas.microsoft.com/office/drawing/2014/main" id="{D2715A99-0E2F-5BC2-BFE7-7C1A42F6558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取組概要</a:t>
              </a:r>
            </a:p>
          </p:txBody>
        </p:sp>
        <p:cxnSp>
          <p:nvCxnSpPr>
            <p:cNvPr id="18" name="直線コネクタ 17">
              <a:extLst>
                <a:ext uri="{FF2B5EF4-FFF2-40B4-BE49-F238E27FC236}">
                  <a16:creationId xmlns:a16="http://schemas.microsoft.com/office/drawing/2014/main" id="{0384AB0C-4395-07A1-A684-6565E374088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70346C79-8284-F620-53C2-CDD3498B4328}"/>
              </a:ext>
            </a:extLst>
          </p:cNvPr>
          <p:cNvGrpSpPr/>
          <p:nvPr/>
        </p:nvGrpSpPr>
        <p:grpSpPr>
          <a:xfrm>
            <a:off x="6942195" y="1340300"/>
            <a:ext cx="4500000" cy="288000"/>
            <a:chOff x="156000" y="1879963"/>
            <a:chExt cx="5760000" cy="288000"/>
          </a:xfrm>
        </p:grpSpPr>
        <p:sp>
          <p:nvSpPr>
            <p:cNvPr id="22" name="正方形/長方形 21">
              <a:extLst>
                <a:ext uri="{FF2B5EF4-FFF2-40B4-BE49-F238E27FC236}">
                  <a16:creationId xmlns:a16="http://schemas.microsoft.com/office/drawing/2014/main" id="{9CE50A58-CB50-6451-2B51-80D0E2CB1A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想定される期待効果</a:t>
              </a:r>
            </a:p>
          </p:txBody>
        </p:sp>
        <p:cxnSp>
          <p:nvCxnSpPr>
            <p:cNvPr id="23" name="直線コネクタ 22">
              <a:extLst>
                <a:ext uri="{FF2B5EF4-FFF2-40B4-BE49-F238E27FC236}">
                  <a16:creationId xmlns:a16="http://schemas.microsoft.com/office/drawing/2014/main" id="{04E7D437-804D-27F3-C46D-4D87FBFCFF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D88BD8ED-3B32-3985-5EC4-30D3E8995241}"/>
              </a:ext>
            </a:extLst>
          </p:cNvPr>
          <p:cNvSpPr/>
          <p:nvPr/>
        </p:nvSpPr>
        <p:spPr>
          <a:xfrm>
            <a:off x="2323897" y="185469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6FD417AD-7323-D4B5-71A8-85644E6E2A7F}"/>
              </a:ext>
            </a:extLst>
          </p:cNvPr>
          <p:cNvSpPr/>
          <p:nvPr/>
        </p:nvSpPr>
        <p:spPr>
          <a:xfrm>
            <a:off x="2323897" y="251458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A1B28240-0B0F-21C0-49CD-F6B449D4E023}"/>
              </a:ext>
            </a:extLst>
          </p:cNvPr>
          <p:cNvSpPr/>
          <p:nvPr/>
        </p:nvSpPr>
        <p:spPr>
          <a:xfrm>
            <a:off x="2323897" y="317448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9907092-3DD5-5CF0-245C-F102A98EB5F3}"/>
              </a:ext>
            </a:extLst>
          </p:cNvPr>
          <p:cNvSpPr/>
          <p:nvPr/>
        </p:nvSpPr>
        <p:spPr>
          <a:xfrm>
            <a:off x="6942195" y="185469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D79C8204-6331-555D-9102-575DA17F67B6}"/>
              </a:ext>
            </a:extLst>
          </p:cNvPr>
          <p:cNvSpPr/>
          <p:nvPr/>
        </p:nvSpPr>
        <p:spPr>
          <a:xfrm>
            <a:off x="6942195" y="2514589"/>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3BF57876-664D-6BA4-FFE2-918A0EFF708D}"/>
              </a:ext>
            </a:extLst>
          </p:cNvPr>
          <p:cNvSpPr/>
          <p:nvPr/>
        </p:nvSpPr>
        <p:spPr>
          <a:xfrm>
            <a:off x="6942195" y="317448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48DB86DF-B375-F325-3174-79F12C130784}"/>
              </a:ext>
            </a:extLst>
          </p:cNvPr>
          <p:cNvSpPr/>
          <p:nvPr/>
        </p:nvSpPr>
        <p:spPr>
          <a:xfrm>
            <a:off x="2323897" y="390858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1736BB6-4C8E-5F6F-255C-8C1149F8CB51}"/>
              </a:ext>
            </a:extLst>
          </p:cNvPr>
          <p:cNvSpPr/>
          <p:nvPr/>
        </p:nvSpPr>
        <p:spPr>
          <a:xfrm>
            <a:off x="2323897" y="4568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A15CD8F7-2754-54CA-B073-950F1B599209}"/>
              </a:ext>
            </a:extLst>
          </p:cNvPr>
          <p:cNvSpPr/>
          <p:nvPr/>
        </p:nvSpPr>
        <p:spPr>
          <a:xfrm>
            <a:off x="2323897" y="5228382"/>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0FAE627-6C6F-B2C6-4A6A-CDBFC2E9628F}"/>
              </a:ext>
            </a:extLst>
          </p:cNvPr>
          <p:cNvSpPr/>
          <p:nvPr/>
        </p:nvSpPr>
        <p:spPr>
          <a:xfrm>
            <a:off x="6942195" y="390858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F2153D99-D051-2CB6-3C39-64180A5DF6AB}"/>
              </a:ext>
            </a:extLst>
          </p:cNvPr>
          <p:cNvSpPr/>
          <p:nvPr/>
        </p:nvSpPr>
        <p:spPr>
          <a:xfrm>
            <a:off x="6942195" y="4568483"/>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C04FA7A4-67E7-3741-DB05-ED93A6BC2829}"/>
              </a:ext>
            </a:extLst>
          </p:cNvPr>
          <p:cNvSpPr/>
          <p:nvPr/>
        </p:nvSpPr>
        <p:spPr>
          <a:xfrm>
            <a:off x="6942195" y="5228382"/>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 name="TextBox 51">
            <a:extLst>
              <a:ext uri="{FF2B5EF4-FFF2-40B4-BE49-F238E27FC236}">
                <a16:creationId xmlns:a16="http://schemas.microsoft.com/office/drawing/2014/main" id="{BED7ED50-51D2-87E7-F540-B652D8DE3C19}"/>
              </a:ext>
            </a:extLst>
          </p:cNvPr>
          <p:cNvSpPr txBox="1"/>
          <p:nvPr/>
        </p:nvSpPr>
        <p:spPr>
          <a:xfrm>
            <a:off x="2897712" y="1979258"/>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静脈系プレイヤーとの共同スキームの構築</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原料の実証事業への出資・共同参画</a:t>
            </a:r>
          </a:p>
        </p:txBody>
      </p:sp>
      <p:sp>
        <p:nvSpPr>
          <p:cNvPr id="7" name="TextBox 51">
            <a:extLst>
              <a:ext uri="{FF2B5EF4-FFF2-40B4-BE49-F238E27FC236}">
                <a16:creationId xmlns:a16="http://schemas.microsoft.com/office/drawing/2014/main" id="{8B197AF0-799A-C358-C6F4-2C150B3ED90C}"/>
              </a:ext>
            </a:extLst>
          </p:cNvPr>
          <p:cNvSpPr txBox="1"/>
          <p:nvPr/>
        </p:nvSpPr>
        <p:spPr>
          <a:xfrm>
            <a:off x="2897712" y="4028483"/>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プロセス転換に伴うコストアップの価格転嫁に向けた工夫（最終顧客への提案型営業等）</a:t>
            </a:r>
          </a:p>
          <a:p>
            <a:pPr marL="266700" indent="-180975">
              <a:buFont typeface="Arial" panose="020B0604020202020204" pitchFamily="34" charset="0"/>
              <a:buChar char="•"/>
            </a:pPr>
            <a:r>
              <a:rPr lang="ja-JP" altLang="en-US" sz="1400">
                <a:solidFill>
                  <a:srgbClr val="2E3558"/>
                </a:solidFill>
                <a:latin typeface="+mn-ea"/>
              </a:rPr>
              <a:t>ＧＸ製品専門の営業部隊の設置</a:t>
            </a:r>
          </a:p>
          <a:p>
            <a:pPr marL="266700" indent="-180975">
              <a:buFont typeface="Arial" panose="020B0604020202020204" pitchFamily="34" charset="0"/>
              <a:buChar char="•"/>
            </a:pPr>
            <a:endParaRPr lang="ja-JP" altLang="en-US" sz="1400">
              <a:solidFill>
                <a:srgbClr val="2E3558"/>
              </a:solidFill>
              <a:latin typeface="+mn-ea"/>
            </a:endParaRPr>
          </a:p>
        </p:txBody>
      </p:sp>
      <p:sp>
        <p:nvSpPr>
          <p:cNvPr id="19" name="TextBox 51">
            <a:extLst>
              <a:ext uri="{FF2B5EF4-FFF2-40B4-BE49-F238E27FC236}">
                <a16:creationId xmlns:a16="http://schemas.microsoft.com/office/drawing/2014/main" id="{34ADEE70-3990-B617-29E8-586472529735}"/>
              </a:ext>
            </a:extLst>
          </p:cNvPr>
          <p:cNvSpPr txBox="1"/>
          <p:nvPr/>
        </p:nvSpPr>
        <p:spPr>
          <a:xfrm>
            <a:off x="7516009" y="1979258"/>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共同スキーム構築による原料の調達安定化</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実証事業共同参画による確実な調達拡大</a:t>
            </a:r>
            <a:endParaRPr lang="en-US" altLang="ja-JP" sz="1400">
              <a:solidFill>
                <a:srgbClr val="2E3558"/>
              </a:solidFill>
              <a:latin typeface="+mn-ea"/>
            </a:endParaRPr>
          </a:p>
        </p:txBody>
      </p:sp>
      <p:sp>
        <p:nvSpPr>
          <p:cNvPr id="20" name="TextBox 51">
            <a:extLst>
              <a:ext uri="{FF2B5EF4-FFF2-40B4-BE49-F238E27FC236}">
                <a16:creationId xmlns:a16="http://schemas.microsoft.com/office/drawing/2014/main" id="{A1AE1E2D-0CD6-FCC6-8E00-B1196FF600F0}"/>
              </a:ext>
            </a:extLst>
          </p:cNvPr>
          <p:cNvSpPr txBox="1"/>
          <p:nvPr/>
        </p:nvSpPr>
        <p:spPr>
          <a:xfrm>
            <a:off x="7516009" y="4028483"/>
            <a:ext cx="3744000"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記載例</a:t>
            </a:r>
            <a:endParaRPr lang="en-US" altLang="ja-JP"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マーケティングによるマッチング機会の向上</a:t>
            </a:r>
          </a:p>
          <a:p>
            <a:pPr marL="266700" indent="-180975">
              <a:buFont typeface="Arial" panose="020B0604020202020204" pitchFamily="34" charset="0"/>
              <a:buChar char="•"/>
            </a:pPr>
            <a:r>
              <a:rPr lang="ja-JP" altLang="en-US" sz="1400">
                <a:solidFill>
                  <a:srgbClr val="2E3558"/>
                </a:solidFill>
                <a:latin typeface="+mn-ea"/>
              </a:rPr>
              <a:t>最終顧客との直接交渉による価格転嫁の実現</a:t>
            </a:r>
            <a:r>
              <a:rPr lang="en-US" altLang="ja-JP" sz="1400">
                <a:solidFill>
                  <a:srgbClr val="2E3558"/>
                </a:solidFill>
                <a:latin typeface="+mn-ea"/>
              </a:rPr>
              <a:t>/</a:t>
            </a:r>
            <a:r>
              <a:rPr lang="ja-JP" altLang="en-US" sz="1400">
                <a:solidFill>
                  <a:srgbClr val="2E3558"/>
                </a:solidFill>
                <a:latin typeface="+mn-ea"/>
              </a:rPr>
              <a:t>顧客ニーズの把握</a:t>
            </a:r>
          </a:p>
          <a:p>
            <a:pPr marL="266700" indent="-180975">
              <a:buFont typeface="Arial" panose="020B0604020202020204" pitchFamily="34" charset="0"/>
              <a:buChar char="•"/>
            </a:pPr>
            <a:r>
              <a:rPr lang="ja-JP" altLang="en-US" sz="1400">
                <a:solidFill>
                  <a:srgbClr val="2E3558"/>
                </a:solidFill>
                <a:latin typeface="+mn-ea"/>
              </a:rPr>
              <a:t>既存製品とのカニバリ解消によるグリーン製品の営業自由度向上</a:t>
            </a:r>
          </a:p>
        </p:txBody>
      </p:sp>
      <p:sp>
        <p:nvSpPr>
          <p:cNvPr id="2" name="正方形/長方形 1">
            <a:extLst>
              <a:ext uri="{FF2B5EF4-FFF2-40B4-BE49-F238E27FC236}">
                <a16:creationId xmlns:a16="http://schemas.microsoft.com/office/drawing/2014/main" id="{8F260CF7-E90D-0D41-49EE-AE956BA50F0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776602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4E8136C0-8C17-489E-92D3-CF5BC070A23C}"/>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a:ln>
                  <a:noFill/>
                </a:ln>
                <a:solidFill>
                  <a:schemeClr val="tx1"/>
                </a:solidFill>
                <a:effectLst/>
                <a:uLnTx/>
                <a:uFillTx/>
                <a:sym typeface="Trebuchet MS" panose="020B0603020202020204" pitchFamily="34" charset="0"/>
              </a:rPr>
              <a:t>1. </a:t>
            </a:r>
            <a:r>
              <a:rPr kumimoji="0" lang="ja-JP" altLang="en-US" sz="2000" b="0" i="0" u="none" strike="noStrike" kern="1200" cap="none" spc="0" normalizeH="0" baseline="0" noProof="0">
                <a:ln>
                  <a:noFill/>
                </a:ln>
                <a:solidFill>
                  <a:schemeClr val="tx1"/>
                </a:solidFill>
                <a:effectLst/>
                <a:uLnTx/>
                <a:uFillTx/>
                <a:sym typeface="Trebuchet MS" panose="020B0603020202020204" pitchFamily="34" charset="0"/>
              </a:rPr>
              <a:t>事業戦略・事業計画／</a:t>
            </a:r>
            <a:r>
              <a:rPr kumimoji="1" lang="ja-JP" altLang="en-US" sz="2000" b="0" i="0" u="none" strike="noStrike" kern="1200" cap="none" spc="0" normalizeH="0" baseline="0" noProof="0">
                <a:ln>
                  <a:noFill/>
                </a:ln>
                <a:solidFill>
                  <a:schemeClr val="tx1"/>
                </a:solidFill>
                <a:effectLst/>
                <a:uLnTx/>
                <a:uFillTx/>
                <a:sym typeface="Trebuchet MS" panose="020B0603020202020204" pitchFamily="34" charset="0"/>
              </a:rPr>
              <a:t>（</a:t>
            </a:r>
            <a:r>
              <a:rPr kumimoji="1" lang="en-US" altLang="ja-JP" sz="2000" b="0" i="0" u="none" strike="noStrike" kern="1200" cap="none" spc="0" normalizeH="0" baseline="0" noProof="0">
                <a:ln>
                  <a:noFill/>
                </a:ln>
                <a:solidFill>
                  <a:schemeClr val="tx1"/>
                </a:solidFill>
                <a:effectLst/>
                <a:uLnTx/>
                <a:uFillTx/>
                <a:sym typeface="Trebuchet MS" panose="020B0603020202020204" pitchFamily="34" charset="0"/>
              </a:rPr>
              <a:t>10</a:t>
            </a:r>
            <a:r>
              <a:rPr kumimoji="1" lang="ja-JP" altLang="en-US" sz="2000" b="0" i="0" u="none" strike="noStrike" kern="1200" cap="none" spc="0" normalizeH="0" baseline="0" noProof="0">
                <a:ln>
                  <a:noFill/>
                </a:ln>
                <a:solidFill>
                  <a:schemeClr val="tx1"/>
                </a:solidFill>
                <a:effectLst/>
                <a:uLnTx/>
                <a:uFillTx/>
                <a:sym typeface="Trebuchet MS" panose="020B0603020202020204" pitchFamily="34" charset="0"/>
              </a:rPr>
              <a:t>）市場獲得に向けたルール形成戦略</a:t>
            </a:r>
            <a:endParaRPr kumimoji="1" lang="en-US" sz="2000" strike="sngStrike">
              <a:solidFill>
                <a:srgbClr val="0070C0"/>
              </a:solidFill>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市場導入（</a:t>
            </a:r>
            <a:r>
              <a:rPr kumimoji="1" lang="ja-JP" altLang="en-US" sz="2400" i="0" u="none" kern="1200" cap="none" spc="0" normalizeH="0" baseline="0" noProof="0">
                <a:ln>
                  <a:noFill/>
                </a:ln>
                <a:solidFill>
                  <a:schemeClr val="tx1"/>
                </a:solidFill>
                <a:effectLst/>
                <a:uLnTx/>
                <a:uFillTx/>
                <a:sym typeface="Trebuchet MS" panose="020B0603020202020204" pitchFamily="34" charset="0"/>
              </a:rPr>
              <a:t>事業化）</a:t>
            </a:r>
            <a:r>
              <a:rPr kumimoji="1" lang="ja-JP" altLang="en-US">
                <a:solidFill>
                  <a:schemeClr val="tx1"/>
                </a:solidFill>
              </a:rPr>
              <a:t>後の</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シェアを獲得するために、ルール形成（標準化等）を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検討・実施</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sp>
        <p:nvSpPr>
          <p:cNvPr id="23" name="ee4pHeader1">
            <a:extLst>
              <a:ext uri="{FF2B5EF4-FFF2-40B4-BE49-F238E27FC236}">
                <a16:creationId xmlns:a16="http://schemas.microsoft.com/office/drawing/2014/main" id="{5156BC56-25ED-4E3B-8BEA-97ED75FDE03E}"/>
              </a:ext>
            </a:extLst>
          </p:cNvPr>
          <p:cNvSpPr txBox="1"/>
          <p:nvPr/>
        </p:nvSpPr>
        <p:spPr>
          <a:xfrm>
            <a:off x="972794" y="4979068"/>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a:ln>
                  <a:noFill/>
                </a:ln>
                <a:effectLst/>
                <a:uLnTx/>
                <a:uFillTx/>
                <a:latin typeface="Meiryo UI" panose="020B0604030504040204" pitchFamily="50" charset="-128"/>
                <a:ea typeface="Meiryo UI" panose="020B0604030504040204" pitchFamily="50" charset="-128"/>
              </a:rPr>
              <a:t>（例１）標準化戦略</a:t>
            </a:r>
            <a:endParaRPr kumimoji="0" lang="en-US" sz="1200" b="0" i="0"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6239438" y="5049285"/>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rPr>
              <a:t>（例２）</a:t>
            </a:r>
            <a:r>
              <a:rPr lang="ja-JP" altLang="en-US" sz="1200">
                <a:latin typeface="Meiryo UI" panose="020B0604030504040204" pitchFamily="50" charset="-128"/>
                <a:ea typeface="Meiryo UI" panose="020B0604030504040204" pitchFamily="50" charset="-128"/>
              </a:rPr>
              <a:t>知財戦略</a:t>
            </a:r>
            <a:endParaRPr kumimoji="0" 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239438" y="1533908"/>
            <a:ext cx="5184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（国内外の標準化や規制の動向）</a:t>
            </a: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（市場導入に向けた自社による標準化</a:t>
            </a:r>
            <a:r>
              <a:rPr lang="ja-JP" altLang="en-US" sz="1400">
                <a:solidFill>
                  <a:schemeClr val="tx1"/>
                </a:solidFill>
                <a:latin typeface="Meiryo UI" panose="020B0604030504040204" pitchFamily="50" charset="-128"/>
                <a:ea typeface="Meiryo UI" panose="020B0604030504040204" pitchFamily="50" charset="-128"/>
              </a:rPr>
              <a:t>・</a:t>
            </a:r>
            <a:r>
              <a:rPr kumimoji="0" lang="ja-JP" altLang="en-US"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知財・規制対応等への取組）</a:t>
            </a:r>
            <a:endPar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a:p>
            <a:pPr marL="539750" lvl="1" indent="-215900">
              <a:buClr>
                <a:srgbClr val="1F497D"/>
              </a:buClr>
              <a:buSzPct val="100000"/>
              <a:buFont typeface="Trebuchet MS" panose="020B0603020202020204" pitchFamily="34" charset="0"/>
              <a:buChar char="•"/>
              <a:defRPr/>
            </a:pPr>
            <a:r>
              <a:rPr kumimoji="0"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765598" y="1537806"/>
            <a:ext cx="5184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6096000" y="1204814"/>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765598" y="4025565"/>
            <a:ext cx="10657837" cy="0"/>
          </a:xfrm>
          <a:prstGeom prst="line">
            <a:avLst/>
          </a:prstGeom>
          <a:ln w="9525" cap="rnd">
            <a:solidFill>
              <a:schemeClr val="tx1">
                <a:lumMod val="50000"/>
                <a:lumOff val="5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3" name="TextBox 3">
            <a:extLst>
              <a:ext uri="{FF2B5EF4-FFF2-40B4-BE49-F238E27FC236}">
                <a16:creationId xmlns:a16="http://schemas.microsoft.com/office/drawing/2014/main" id="{35D78D35-D869-7BAB-A9E5-A9C8CDF7171D}"/>
              </a:ext>
            </a:extLst>
          </p:cNvPr>
          <p:cNvSpPr txBox="1"/>
          <p:nvPr/>
        </p:nvSpPr>
        <p:spPr>
          <a:xfrm>
            <a:off x="765598" y="1978151"/>
            <a:ext cx="5184000" cy="176482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1" lang="ja-JP" altLang="en-US" sz="1400">
                <a:solidFill>
                  <a:srgbClr val="2E3558"/>
                </a:solidFill>
                <a:latin typeface="+mn-ea"/>
              </a:rPr>
              <a:t>市場導入するために、必要な取組は何か、現在ある規制との関係性などを記載し、「</a:t>
            </a:r>
            <a:r>
              <a:rPr lang="ja-JP" altLang="en-US" sz="1400">
                <a:solidFill>
                  <a:srgbClr val="2E3558"/>
                </a:solidFill>
                <a:latin typeface="+mn-ea"/>
              </a:rPr>
              <a:t>事業の特徴</a:t>
            </a:r>
            <a:r>
              <a:rPr kumimoji="0" lang="ja-JP" altLang="en-US" sz="1400" b="0" i="0" u="none" strike="noStrike" kern="1200" cap="none" spc="0" normalizeH="0" baseline="30000" noProof="0">
                <a:ln>
                  <a:noFill/>
                </a:ln>
                <a:solidFill>
                  <a:srgbClr val="2E3558"/>
                </a:solidFill>
                <a:effectLst/>
                <a:uLnTx/>
                <a:uFillTx/>
                <a:latin typeface="+mn-ea"/>
              </a:rPr>
              <a:t>＊</a:t>
            </a:r>
            <a:r>
              <a:rPr kumimoji="0" lang="en-US" altLang="ja-JP" sz="1400" b="0" i="0" u="none" strike="noStrike" kern="1200" cap="none" spc="0" normalizeH="0" baseline="30000" noProof="0">
                <a:ln>
                  <a:noFill/>
                </a:ln>
                <a:solidFill>
                  <a:srgbClr val="2E3558"/>
                </a:solidFill>
                <a:effectLst/>
                <a:uLnTx/>
                <a:uFillTx/>
                <a:latin typeface="+mn-ea"/>
              </a:rPr>
              <a:t>1</a:t>
            </a:r>
            <a:r>
              <a:rPr kumimoji="0" lang="ja-JP" altLang="en-US" sz="1400" b="0" i="0" u="none" strike="noStrike" kern="1200" cap="none" spc="0" normalizeH="0" baseline="0" noProof="0">
                <a:ln>
                  <a:noFill/>
                </a:ln>
                <a:solidFill>
                  <a:srgbClr val="2E3558"/>
                </a:solidFill>
                <a:effectLst/>
                <a:uLnTx/>
                <a:uFillTx/>
                <a:latin typeface="+mn-ea"/>
              </a:rPr>
              <a:t>」、「ターゲット市場の特徴、目標とするシェア・ 時期</a:t>
            </a:r>
            <a:r>
              <a:rPr kumimoji="0" lang="ja-JP" altLang="en-US" sz="1400" b="0" i="0" u="none" strike="noStrike" kern="1200" cap="none" spc="0" normalizeH="0" baseline="30000" noProof="0">
                <a:ln>
                  <a:noFill/>
                </a:ln>
                <a:solidFill>
                  <a:srgbClr val="2E3558"/>
                </a:solidFill>
                <a:effectLst/>
                <a:uLnTx/>
                <a:uFillTx/>
                <a:latin typeface="+mn-ea"/>
              </a:rPr>
              <a:t>＊</a:t>
            </a:r>
            <a:r>
              <a:rPr kumimoji="0" lang="en-US" altLang="ja-JP" sz="1400" b="0" i="0" u="none" strike="noStrike" kern="1200" cap="none" spc="0" normalizeH="0" baseline="30000" noProof="0">
                <a:ln>
                  <a:noFill/>
                </a:ln>
                <a:solidFill>
                  <a:srgbClr val="2E3558"/>
                </a:solidFill>
                <a:effectLst/>
                <a:uLnTx/>
                <a:uFillTx/>
                <a:latin typeface="+mn-ea"/>
              </a:rPr>
              <a:t>2</a:t>
            </a:r>
            <a:r>
              <a:rPr kumimoji="0" lang="ja-JP" altLang="en-US" sz="1400" b="0" i="0" u="none" strike="noStrike" kern="1200" cap="none" spc="0" normalizeH="0" baseline="0" noProof="0">
                <a:ln>
                  <a:noFill/>
                </a:ln>
                <a:solidFill>
                  <a:srgbClr val="2E3558"/>
                </a:solidFill>
                <a:effectLst/>
                <a:uLnTx/>
                <a:uFillTx/>
                <a:latin typeface="+mn-ea"/>
              </a:rPr>
              <a:t>」等を踏まえた上で、どのようなルール形成を通じて、競合他社と差別化</a:t>
            </a:r>
            <a:r>
              <a:rPr kumimoji="0" lang="ja-JP" altLang="en-US" sz="1400" i="0" u="none" kern="1200" cap="none" spc="0" normalizeH="0" baseline="0" noProof="0">
                <a:ln>
                  <a:noFill/>
                </a:ln>
                <a:solidFill>
                  <a:srgbClr val="2E3558"/>
                </a:solidFill>
                <a:effectLst/>
                <a:uLnTx/>
                <a:uFillTx/>
                <a:latin typeface="+mn-ea"/>
              </a:rPr>
              <a:t>す</a:t>
            </a:r>
            <a:r>
              <a:rPr kumimoji="0" lang="ja-JP" altLang="en-US" sz="1400" b="0" i="0" u="none" strike="noStrike" kern="1200" cap="none" spc="0" normalizeH="0" baseline="0" noProof="0">
                <a:ln>
                  <a:noFill/>
                </a:ln>
                <a:solidFill>
                  <a:srgbClr val="2E3558"/>
                </a:solidFill>
                <a:effectLst/>
                <a:uLnTx/>
                <a:uFillTx/>
                <a:latin typeface="+mn-ea"/>
              </a:rPr>
              <a:t>るか、という想定シナリオについて、</a:t>
            </a:r>
            <a:r>
              <a:rPr kumimoji="1" lang="ja-JP" altLang="en-US" sz="1400">
                <a:solidFill>
                  <a:srgbClr val="2E3558"/>
                </a:solidFill>
                <a:latin typeface="+mn-ea"/>
              </a:rPr>
              <a:t>適宜、図表・フレームワーク等を用いて</a:t>
            </a:r>
            <a:r>
              <a:rPr kumimoji="0" lang="ja-JP" altLang="en-US" sz="1400" b="0" i="0" u="none" strike="noStrike" kern="1200" cap="none" spc="0" normalizeH="0" baseline="0" noProof="0">
                <a:ln>
                  <a:noFill/>
                </a:ln>
                <a:solidFill>
                  <a:srgbClr val="2E3558"/>
                </a:solidFill>
                <a:effectLst/>
                <a:uLnTx/>
                <a:uFillTx/>
                <a:latin typeface="+mn-ea"/>
              </a:rPr>
              <a:t>記載ください（複数のシナリオを描くことを推奨）</a:t>
            </a:r>
            <a:br>
              <a:rPr kumimoji="0" lang="en-US" altLang="ja-JP" sz="1050" b="0" i="0" u="none" strike="noStrike" kern="1200" cap="none" spc="0" normalizeH="0" baseline="0" noProof="0">
                <a:ln>
                  <a:noFill/>
                </a:ln>
                <a:solidFill>
                  <a:srgbClr val="2E3558"/>
                </a:solidFill>
                <a:effectLst/>
                <a:uLnTx/>
                <a:uFillTx/>
                <a:latin typeface="+mn-ea"/>
              </a:rPr>
            </a:br>
            <a:r>
              <a:rPr kumimoji="0" lang="ja-JP" altLang="en-US" sz="1200" b="0" i="0" u="none" strike="noStrike" kern="1200" cap="none" spc="0" normalizeH="0" baseline="0" noProof="0">
                <a:ln>
                  <a:noFill/>
                </a:ln>
                <a:solidFill>
                  <a:srgbClr val="2E3558"/>
                </a:solidFill>
                <a:effectLst/>
                <a:uLnTx/>
                <a:uFillTx/>
                <a:latin typeface="+mn-ea"/>
              </a:rPr>
              <a:t>＊</a:t>
            </a:r>
            <a:r>
              <a:rPr kumimoji="0" lang="en-US" altLang="ja-JP" sz="1200" b="0" i="0" u="none" strike="noStrike" kern="1200" cap="none" spc="0" normalizeH="0" baseline="0" noProof="0">
                <a:ln>
                  <a:noFill/>
                </a:ln>
                <a:solidFill>
                  <a:srgbClr val="2E3558"/>
                </a:solidFill>
                <a:effectLst/>
                <a:uLnTx/>
                <a:uFillTx/>
                <a:latin typeface="+mn-ea"/>
              </a:rPr>
              <a:t>1</a:t>
            </a:r>
            <a:r>
              <a:rPr kumimoji="0" lang="ja-JP" altLang="en-US" sz="1200" b="0" i="0" u="none" strike="noStrike" kern="1200" cap="none" spc="0" normalizeH="0" baseline="0" noProof="0">
                <a:ln>
                  <a:noFill/>
                </a:ln>
                <a:solidFill>
                  <a:srgbClr val="2E3558"/>
                </a:solidFill>
                <a:effectLst/>
                <a:uLnTx/>
                <a:uFillTx/>
                <a:latin typeface="+mn-ea"/>
              </a:rPr>
              <a:t>　　</a:t>
            </a:r>
            <a:r>
              <a:rPr kumimoji="0" lang="en-US" altLang="ja-JP" sz="1200" b="0" i="0" u="none" strike="noStrike" kern="1200" cap="none" spc="0" normalizeH="0" baseline="0" noProof="0">
                <a:ln>
                  <a:noFill/>
                </a:ln>
                <a:solidFill>
                  <a:srgbClr val="2E3558"/>
                </a:solidFill>
                <a:effectLst/>
                <a:uLnTx/>
                <a:uFillTx/>
                <a:latin typeface="+mn-ea"/>
              </a:rPr>
              <a:t>1.(5) </a:t>
            </a:r>
            <a:r>
              <a:rPr kumimoji="0" lang="ja-JP" altLang="en-US" sz="1200" b="0" i="0" u="none" strike="noStrike" kern="1200" cap="none" spc="0" normalizeH="0" baseline="0" noProof="0">
                <a:ln>
                  <a:noFill/>
                </a:ln>
                <a:solidFill>
                  <a:srgbClr val="2E3558"/>
                </a:solidFill>
                <a:effectLst/>
                <a:uLnTx/>
                <a:uFillTx/>
                <a:latin typeface="+mn-ea"/>
              </a:rPr>
              <a:t>事業の特徴、勝ち筋において詳細記載</a:t>
            </a:r>
            <a:endParaRPr kumimoji="0" lang="en-US" altLang="ja-JP" sz="1200" b="0" i="0" u="none" strike="noStrike" kern="1200" cap="none" spc="0" normalizeH="0" baseline="0" noProof="0">
              <a:ln>
                <a:noFill/>
              </a:ln>
              <a:solidFill>
                <a:srgbClr val="2E3558"/>
              </a:solidFill>
              <a:effectLst/>
              <a:uLnTx/>
              <a:uFillTx/>
              <a:latin typeface="+mn-ea"/>
            </a:endParaRPr>
          </a:p>
          <a:p>
            <a:pPr marL="0" lvl="2">
              <a:buClr>
                <a:schemeClr val="tx2"/>
              </a:buClr>
              <a:buSzPct val="100000"/>
              <a:tabLst>
                <a:tab pos="1073150" algn="l"/>
              </a:tabLst>
            </a:pPr>
            <a:r>
              <a:rPr kumimoji="0" lang="ja-JP" altLang="en-US" sz="1200" b="0" i="0" u="none" strike="noStrike" kern="1200" cap="none" spc="0" normalizeH="0" baseline="0" noProof="0">
                <a:ln>
                  <a:noFill/>
                </a:ln>
                <a:solidFill>
                  <a:srgbClr val="2E3558"/>
                </a:solidFill>
                <a:effectLst/>
                <a:uLnTx/>
                <a:uFillTx/>
                <a:latin typeface="+mn-ea"/>
              </a:rPr>
              <a:t>＊</a:t>
            </a:r>
            <a:r>
              <a:rPr kumimoji="0" lang="en-US" altLang="ja-JP" sz="1200" b="0" i="0" u="none" strike="noStrike" kern="1200" cap="none" spc="0" normalizeH="0" baseline="0" noProof="0">
                <a:ln>
                  <a:noFill/>
                </a:ln>
                <a:solidFill>
                  <a:srgbClr val="2E3558"/>
                </a:solidFill>
                <a:effectLst/>
                <a:uLnTx/>
                <a:uFillTx/>
                <a:latin typeface="+mn-ea"/>
              </a:rPr>
              <a:t>2</a:t>
            </a:r>
            <a:r>
              <a:rPr kumimoji="0" lang="ja-JP" altLang="en-US" sz="1200" b="0" i="0" u="none" strike="noStrike" kern="1200" cap="none" spc="0" normalizeH="0" baseline="0" noProof="0">
                <a:ln>
                  <a:noFill/>
                </a:ln>
                <a:solidFill>
                  <a:srgbClr val="2E3558"/>
                </a:solidFill>
                <a:effectLst/>
                <a:uLnTx/>
                <a:uFillTx/>
                <a:latin typeface="+mn-ea"/>
              </a:rPr>
              <a:t>　　</a:t>
            </a:r>
            <a:r>
              <a:rPr kumimoji="0" lang="en-US" altLang="ja-JP" sz="1200" b="0" i="0" u="none" strike="noStrike" kern="1200" cap="none" spc="0" normalizeH="0" baseline="0" noProof="0">
                <a:ln>
                  <a:noFill/>
                </a:ln>
                <a:solidFill>
                  <a:srgbClr val="2E3558"/>
                </a:solidFill>
                <a:effectLst/>
                <a:uLnTx/>
                <a:uFillTx/>
                <a:latin typeface="+mn-ea"/>
              </a:rPr>
              <a:t>1.(6) </a:t>
            </a:r>
            <a:r>
              <a:rPr kumimoji="0" lang="ja-JP" altLang="en-US" sz="1200" b="0" i="0" u="none" strike="noStrike" kern="1200" cap="none" spc="0" normalizeH="0" baseline="0" noProof="0">
                <a:ln>
                  <a:noFill/>
                </a:ln>
                <a:solidFill>
                  <a:srgbClr val="2E3558"/>
                </a:solidFill>
                <a:effectLst/>
                <a:uLnTx/>
                <a:uFillTx/>
                <a:latin typeface="+mn-ea"/>
              </a:rPr>
              <a:t>市場のセグメント・ターゲットにおいて詳細記載</a:t>
            </a:r>
            <a:endParaRPr kumimoji="0" lang="en-US" altLang="ja-JP" sz="1050" b="0" i="0" u="none" strike="noStrike" kern="1200" cap="none" spc="0" normalizeH="0" baseline="0" noProof="0">
              <a:ln>
                <a:noFill/>
              </a:ln>
              <a:solidFill>
                <a:srgbClr val="2E3558"/>
              </a:solidFill>
              <a:effectLst/>
              <a:uLnTx/>
              <a:uFillTx/>
              <a:latin typeface="+mn-ea"/>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979436" y="3922472"/>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6" name="Rectangle 137" descr="ｔ">
            <a:extLst>
              <a:ext uri="{FF2B5EF4-FFF2-40B4-BE49-F238E27FC236}">
                <a16:creationId xmlns:a16="http://schemas.microsoft.com/office/drawing/2014/main" id="{B993EB95-749F-2FE5-6E9B-79DBEC8B77B6}"/>
              </a:ext>
            </a:extLst>
          </p:cNvPr>
          <p:cNvSpPr/>
          <p:nvPr/>
        </p:nvSpPr>
        <p:spPr>
          <a:xfrm>
            <a:off x="954236" y="5366543"/>
            <a:ext cx="5076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6239438" y="5366543"/>
            <a:ext cx="50760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en-US" altLang="ja-JP" sz="1400" b="0" i="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XXX</a:t>
            </a: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239438" y="2929949"/>
            <a:ext cx="5183997" cy="813021"/>
          </a:xfrm>
          <a:prstGeom prst="rect">
            <a:avLst/>
          </a:prstGeom>
          <a:solidFill>
            <a:srgbClr val="30C1D7">
              <a:alpha val="70000"/>
            </a:srgbClr>
          </a:solidFill>
          <a:ln w="9525" cap="rnd" cmpd="sng" algn="ctr">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400">
                <a:solidFill>
                  <a:srgbClr val="2E3558"/>
                </a:solidFill>
                <a:latin typeface="+mn-ea"/>
              </a:rPr>
              <a:t>※</a:t>
            </a:r>
            <a:r>
              <a:rPr kumimoji="1" lang="ja-JP" altLang="en-US" sz="1400">
                <a:solidFill>
                  <a:srgbClr val="2E3558"/>
                </a:solidFill>
                <a:latin typeface="+mn-ea"/>
              </a:rPr>
              <a:t>「標準化団体に参加、</a:t>
            </a:r>
            <a:r>
              <a:rPr kumimoji="1" lang="en-US" altLang="ja-JP" sz="1400">
                <a:solidFill>
                  <a:srgbClr val="2E3558"/>
                </a:solidFill>
                <a:latin typeface="+mn-ea"/>
              </a:rPr>
              <a:t>xx</a:t>
            </a:r>
            <a:r>
              <a:rPr kumimoji="1" lang="ja-JP" altLang="en-US" sz="1400">
                <a:solidFill>
                  <a:srgbClr val="2E3558"/>
                </a:solidFill>
                <a:latin typeface="+mn-ea"/>
              </a:rPr>
              <a:t>規格の開発に参画」という記載だけでは不十分。</a:t>
            </a:r>
            <a:r>
              <a:rPr kumimoji="0" lang="ja-JP" altLang="en-US" sz="1400" i="0" u="none" strike="noStrike" kern="1200" cap="none" spc="0" normalizeH="0" baseline="0" noProof="0">
                <a:ln>
                  <a:noFill/>
                </a:ln>
                <a:solidFill>
                  <a:srgbClr val="2E3558"/>
                </a:solidFill>
                <a:effectLst/>
                <a:uLnTx/>
                <a:uFillTx/>
                <a:latin typeface="+mn-ea"/>
              </a:rPr>
              <a:t>　「○○するために、▲▲団体と、製品化までに■■の標準化を行う」という記載</a:t>
            </a:r>
            <a:r>
              <a:rPr lang="ja-JP" altLang="en-US" sz="1400">
                <a:solidFill>
                  <a:srgbClr val="2E3558"/>
                </a:solidFill>
                <a:latin typeface="+mn-ea"/>
              </a:rPr>
              <a:t>ください</a:t>
            </a:r>
            <a:endParaRPr kumimoji="0" lang="en-US" altLang="ja-JP" sz="1400" i="0" u="none" strike="noStrike" kern="1200" cap="none" spc="0" normalizeH="0" baseline="0" noProof="0">
              <a:ln>
                <a:noFill/>
              </a:ln>
              <a:solidFill>
                <a:srgbClr val="2E3558"/>
              </a:solidFill>
              <a:effectLst/>
              <a:uLnTx/>
              <a:uFillTx/>
              <a:latin typeface="+mn-ea"/>
            </a:endParaRPr>
          </a:p>
        </p:txBody>
      </p:sp>
      <p:grpSp>
        <p:nvGrpSpPr>
          <p:cNvPr id="4" name="グループ化 3">
            <a:extLst>
              <a:ext uri="{FF2B5EF4-FFF2-40B4-BE49-F238E27FC236}">
                <a16:creationId xmlns:a16="http://schemas.microsoft.com/office/drawing/2014/main" id="{8BE56A74-6721-3D5A-3AC8-67B572F8D300}"/>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8A1D82D6-157A-0124-8E39-EF1953D7C6F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ルール形成の前提となる市場導入に向けての取組方針・考え方</a:t>
              </a:r>
            </a:p>
          </p:txBody>
        </p:sp>
        <p:cxnSp>
          <p:nvCxnSpPr>
            <p:cNvPr id="7" name="直線コネクタ 6">
              <a:extLst>
                <a:ext uri="{FF2B5EF4-FFF2-40B4-BE49-F238E27FC236}">
                  <a16:creationId xmlns:a16="http://schemas.microsoft.com/office/drawing/2014/main" id="{78C5576A-E468-A830-BE7E-19FFFD1AACD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6AB6A81C-B836-C4B6-5144-9623F373B2D0}"/>
              </a:ext>
            </a:extLst>
          </p:cNvPr>
          <p:cNvGrpSpPr/>
          <p:nvPr/>
        </p:nvGrpSpPr>
        <p:grpSpPr>
          <a:xfrm>
            <a:off x="6239438" y="1204814"/>
            <a:ext cx="5184000" cy="288000"/>
            <a:chOff x="156000" y="1879963"/>
            <a:chExt cx="5760000" cy="288000"/>
          </a:xfrm>
        </p:grpSpPr>
        <p:sp>
          <p:nvSpPr>
            <p:cNvPr id="9" name="正方形/長方形 8">
              <a:extLst>
                <a:ext uri="{FF2B5EF4-FFF2-40B4-BE49-F238E27FC236}">
                  <a16:creationId xmlns:a16="http://schemas.microsoft.com/office/drawing/2014/main" id="{DFF68FE6-B9DA-A605-2054-6C598479CB6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国内外の動向・自社のルール形成</a:t>
              </a:r>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標準化等</a:t>
              </a:r>
              <a:r>
                <a:rPr kumimoji="1" lang="en-US" altLang="ja-JP" sz="1400" b="1">
                  <a:solidFill>
                    <a:schemeClr val="tx1"/>
                  </a:solidFill>
                  <a:latin typeface="Meiryo UI" panose="020B0604030504040204" pitchFamily="50" charset="-128"/>
                  <a:ea typeface="Meiryo UI" panose="020B0604030504040204" pitchFamily="50" charset="-128"/>
                </a:rPr>
                <a:t>)</a:t>
              </a:r>
              <a:r>
                <a:rPr kumimoji="1" lang="ja-JP" altLang="en-US" sz="1400" b="1">
                  <a:solidFill>
                    <a:schemeClr val="tx1"/>
                  </a:solidFill>
                  <a:latin typeface="Meiryo UI" panose="020B0604030504040204" pitchFamily="50" charset="-128"/>
                  <a:ea typeface="Meiryo UI" panose="020B0604030504040204" pitchFamily="50" charset="-128"/>
                </a:rPr>
                <a:t>の取組状況</a:t>
              </a:r>
            </a:p>
          </p:txBody>
        </p:sp>
        <p:cxnSp>
          <p:nvCxnSpPr>
            <p:cNvPr id="10" name="直線コネクタ 9">
              <a:extLst>
                <a:ext uri="{FF2B5EF4-FFF2-40B4-BE49-F238E27FC236}">
                  <a16:creationId xmlns:a16="http://schemas.microsoft.com/office/drawing/2014/main" id="{1B104984-E625-8584-D8D8-7E10231D406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96C8FA8-CD8D-D415-9977-2BFAD59AE0D9}"/>
              </a:ext>
            </a:extLst>
          </p:cNvPr>
          <p:cNvGrpSpPr/>
          <p:nvPr/>
        </p:nvGrpSpPr>
        <p:grpSpPr>
          <a:xfrm>
            <a:off x="765597" y="4213223"/>
            <a:ext cx="10657837" cy="288000"/>
            <a:chOff x="156000" y="1879963"/>
            <a:chExt cx="5760000" cy="288000"/>
          </a:xfrm>
        </p:grpSpPr>
        <p:sp>
          <p:nvSpPr>
            <p:cNvPr id="14" name="正方形/長方形 13">
              <a:extLst>
                <a:ext uri="{FF2B5EF4-FFF2-40B4-BE49-F238E27FC236}">
                  <a16:creationId xmlns:a16="http://schemas.microsoft.com/office/drawing/2014/main" id="{537EA5DD-843F-2103-E32F-2BB825C0624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本事業期間におけるオープン戦略（標準化等）及びクローズ戦略（知財等）の具体的な取組内容</a:t>
              </a:r>
              <a:r>
                <a:rPr kumimoji="1" lang="ja-JP" altLang="en-US" sz="900" b="1">
                  <a:solidFill>
                    <a:schemeClr val="tx1"/>
                  </a:solidFill>
                  <a:latin typeface="Meiryo UI" panose="020B0604030504040204" pitchFamily="50" charset="-128"/>
                  <a:ea typeface="Meiryo UI" panose="020B0604030504040204" pitchFamily="50" charset="-128"/>
                </a:rPr>
                <a:t>（</a:t>
              </a:r>
              <a:r>
                <a:rPr kumimoji="1" lang="en-US" altLang="ja-JP" sz="900" b="1">
                  <a:solidFill>
                    <a:schemeClr val="tx1"/>
                  </a:solidFill>
                  <a:latin typeface="Meiryo UI" panose="020B0604030504040204" pitchFamily="50" charset="-128"/>
                  <a:ea typeface="Meiryo UI" panose="020B0604030504040204" pitchFamily="50" charset="-128"/>
                </a:rPr>
                <a:t>※</a:t>
              </a:r>
              <a:r>
                <a:rPr kumimoji="1" lang="ja-JP" altLang="en-US" sz="900" b="1">
                  <a:solidFill>
                    <a:schemeClr val="tx1"/>
                  </a:solidFill>
                  <a:latin typeface="Meiryo UI" panose="020B0604030504040204" pitchFamily="50" charset="-128"/>
                  <a:ea typeface="Meiryo UI" panose="020B0604030504040204" pitchFamily="50" charset="-128"/>
                </a:rPr>
                <a:t>推進体制については、</a:t>
              </a:r>
              <a:r>
                <a:rPr kumimoji="1" lang="en-US" altLang="ja-JP" sz="900" b="1">
                  <a:solidFill>
                    <a:schemeClr val="tx1"/>
                  </a:solidFill>
                  <a:latin typeface="Meiryo UI" panose="020B0604030504040204" pitchFamily="50" charset="-128"/>
                  <a:ea typeface="Meiryo UI" panose="020B0604030504040204" pitchFamily="50" charset="-128"/>
                </a:rPr>
                <a:t>3.(1)</a:t>
              </a:r>
              <a:r>
                <a:rPr kumimoji="1" lang="ja-JP" altLang="en-US" sz="900" b="1">
                  <a:solidFill>
                    <a:schemeClr val="tx1"/>
                  </a:solidFill>
                  <a:latin typeface="Meiryo UI" panose="020B0604030504040204" pitchFamily="50" charset="-128"/>
                  <a:ea typeface="Meiryo UI" panose="020B0604030504040204" pitchFamily="50" charset="-128"/>
                </a:rPr>
                <a:t>組織内の事業推進体制に記載）</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15" name="直線コネクタ 14">
              <a:extLst>
                <a:ext uri="{FF2B5EF4-FFF2-40B4-BE49-F238E27FC236}">
                  <a16:creationId xmlns:a16="http://schemas.microsoft.com/office/drawing/2014/main" id="{37F99288-3DC2-A5A1-0187-3503A02D830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extBox 3">
            <a:extLst>
              <a:ext uri="{FF2B5EF4-FFF2-40B4-BE49-F238E27FC236}">
                <a16:creationId xmlns:a16="http://schemas.microsoft.com/office/drawing/2014/main" id="{E1BD9538-CC10-2185-84E8-0AE13366E77D}"/>
              </a:ext>
            </a:extLst>
          </p:cNvPr>
          <p:cNvSpPr txBox="1"/>
          <p:nvPr/>
        </p:nvSpPr>
        <p:spPr>
          <a:xfrm>
            <a:off x="1818147" y="5444391"/>
            <a:ext cx="4212089" cy="100586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0" lang="ja-JP" altLang="en-US" sz="1400" b="0" i="0" u="none" strike="noStrike" kern="1200" cap="none" spc="0" normalizeH="0" baseline="0" noProof="0">
                <a:ln>
                  <a:noFill/>
                </a:ln>
                <a:solidFill>
                  <a:srgbClr val="2E3558"/>
                </a:solidFill>
                <a:effectLst/>
                <a:uLnTx/>
                <a:uFillTx/>
                <a:latin typeface="+mn-ea"/>
              </a:rPr>
              <a:t>記載例</a:t>
            </a:r>
            <a:endParaRPr kumimoji="0" lang="en-US" altLang="ja-JP" sz="1050" b="0" i="0" u="none" strike="noStrike" kern="1200" cap="none" spc="0" normalizeH="0" baseline="0" noProof="0">
              <a:ln>
                <a:noFill/>
              </a:ln>
              <a:solidFill>
                <a:srgbClr val="2E3558"/>
              </a:solidFill>
              <a:effectLst/>
              <a:uLnTx/>
              <a:uFillTx/>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市場作りのための協調領域（オープン戦略）</a:t>
            </a:r>
            <a:endParaRPr lang="en-US" altLang="ja-JP" sz="1400">
              <a:solidFill>
                <a:srgbClr val="2E3558"/>
              </a:solidFill>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バリューチェーン、ニーズの喚起、仲間作りの方法</a:t>
            </a: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実証方法やユーザ獲得方法など</a:t>
            </a:r>
          </a:p>
        </p:txBody>
      </p:sp>
      <p:sp>
        <p:nvSpPr>
          <p:cNvPr id="11" name="TextBox 3">
            <a:extLst>
              <a:ext uri="{FF2B5EF4-FFF2-40B4-BE49-F238E27FC236}">
                <a16:creationId xmlns:a16="http://schemas.microsoft.com/office/drawing/2014/main" id="{0374A298-1042-BFCA-C42D-B38EA1C09EC0}"/>
              </a:ext>
            </a:extLst>
          </p:cNvPr>
          <p:cNvSpPr txBox="1"/>
          <p:nvPr/>
        </p:nvSpPr>
        <p:spPr>
          <a:xfrm>
            <a:off x="7211345" y="5446345"/>
            <a:ext cx="4212089" cy="720000"/>
          </a:xfrm>
          <a:prstGeom prst="rect">
            <a:avLst/>
          </a:prstGeom>
          <a:solidFill>
            <a:srgbClr val="30C1D7">
              <a:alpha val="70000"/>
            </a:srgb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spcBef>
                <a:spcPts val="600"/>
              </a:spcBef>
              <a:buClr>
                <a:schemeClr val="tx2"/>
              </a:buClr>
              <a:buSzPct val="100000"/>
            </a:pPr>
            <a:r>
              <a:rPr kumimoji="0" lang="ja-JP" altLang="en-US" sz="1400" b="0" i="0" u="none" strike="noStrike" kern="1200" cap="none" spc="0" normalizeH="0" baseline="0" noProof="0">
                <a:ln>
                  <a:noFill/>
                </a:ln>
                <a:solidFill>
                  <a:srgbClr val="2E3558"/>
                </a:solidFill>
                <a:effectLst/>
                <a:uLnTx/>
                <a:uFillTx/>
                <a:latin typeface="+mn-ea"/>
              </a:rPr>
              <a:t>記載例</a:t>
            </a:r>
            <a:endParaRPr kumimoji="0" lang="en-US" altLang="ja-JP" sz="1050" b="0" i="0" u="none" strike="noStrike" kern="1200" cap="none" spc="0" normalizeH="0" baseline="0" noProof="0">
              <a:ln>
                <a:noFill/>
              </a:ln>
              <a:solidFill>
                <a:srgbClr val="2E3558"/>
              </a:solidFill>
              <a:effectLst/>
              <a:uLnTx/>
              <a:uFillTx/>
              <a:latin typeface="+mn-ea"/>
            </a:endParaRP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差別化で競合に勝つポイント</a:t>
            </a:r>
            <a:r>
              <a:rPr lang="en-US" altLang="ja-JP" sz="1400">
                <a:solidFill>
                  <a:srgbClr val="2E3558"/>
                </a:solidFill>
                <a:latin typeface="+mn-ea"/>
              </a:rPr>
              <a:t>(</a:t>
            </a:r>
            <a:r>
              <a:rPr lang="ja-JP" altLang="en-US" sz="1400">
                <a:solidFill>
                  <a:srgbClr val="2E3558"/>
                </a:solidFill>
                <a:latin typeface="+mn-ea"/>
              </a:rPr>
              <a:t>クローズ戦略</a:t>
            </a:r>
            <a:r>
              <a:rPr lang="en-US" altLang="ja-JP" sz="1400">
                <a:solidFill>
                  <a:srgbClr val="2E3558"/>
                </a:solidFill>
                <a:latin typeface="+mn-ea"/>
              </a:rPr>
              <a:t>)</a:t>
            </a:r>
          </a:p>
          <a:p>
            <a:pPr marL="266700" lvl="2" indent="-180975">
              <a:buClr>
                <a:schemeClr val="tx2"/>
              </a:buClr>
              <a:buSzPct val="100000"/>
              <a:buFont typeface="Arial" panose="020B0604020202020204" pitchFamily="34" charset="0"/>
              <a:buChar char="•"/>
            </a:pPr>
            <a:r>
              <a:rPr lang="ja-JP" altLang="en-US" sz="1400">
                <a:solidFill>
                  <a:srgbClr val="2E3558"/>
                </a:solidFill>
                <a:latin typeface="+mn-ea"/>
              </a:rPr>
              <a:t>技術領域、競合、知財による勝ち筋</a:t>
            </a:r>
          </a:p>
        </p:txBody>
      </p:sp>
      <p:sp>
        <p:nvSpPr>
          <p:cNvPr id="16" name="TextBox 51">
            <a:extLst>
              <a:ext uri="{FF2B5EF4-FFF2-40B4-BE49-F238E27FC236}">
                <a16:creationId xmlns:a16="http://schemas.microsoft.com/office/drawing/2014/main" id="{F642E76E-EDDC-3788-69FF-05F7D316E777}"/>
              </a:ext>
            </a:extLst>
          </p:cNvPr>
          <p:cNvSpPr txBox="1"/>
          <p:nvPr/>
        </p:nvSpPr>
        <p:spPr>
          <a:xfrm>
            <a:off x="765596" y="4585304"/>
            <a:ext cx="10657837" cy="50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b="1" u="sng">
                <a:solidFill>
                  <a:srgbClr val="2E3558"/>
                </a:solidFill>
                <a:latin typeface="+mn-ea"/>
              </a:rPr>
              <a:t>必ずオープン戦略とクローズ戦略の両方</a:t>
            </a:r>
            <a:r>
              <a:rPr lang="ja-JP" altLang="en-US" sz="1400">
                <a:solidFill>
                  <a:srgbClr val="2E3558"/>
                </a:solidFill>
                <a:latin typeface="+mn-ea"/>
              </a:rPr>
              <a:t>について記載ください</a:t>
            </a:r>
            <a:endParaRPr lang="en-US" altLang="ja-JP" sz="1400">
              <a:solidFill>
                <a:srgbClr val="2E3558"/>
              </a:solidFill>
              <a:latin typeface="+mn-ea"/>
            </a:endParaRPr>
          </a:p>
          <a:p>
            <a:pPr marL="371475" indent="-285750">
              <a:buFont typeface="Arial" panose="020B0604020202020204" pitchFamily="34" charset="0"/>
              <a:buChar char="•"/>
            </a:pPr>
            <a:r>
              <a:rPr lang="ja-JP" altLang="en-US" sz="1400">
                <a:solidFill>
                  <a:srgbClr val="2E3558"/>
                </a:solidFill>
                <a:latin typeface="+mn-ea"/>
              </a:rPr>
              <a:t>標準化、知財保護以外の戦略で市場を創造・拡大する場合は、その方法を記載ください</a:t>
            </a:r>
            <a:endParaRPr lang="en-US" altLang="ja-JP" sz="1400">
              <a:solidFill>
                <a:srgbClr val="2E3558"/>
              </a:solidFill>
              <a:latin typeface="+mn-ea"/>
            </a:endParaRPr>
          </a:p>
        </p:txBody>
      </p:sp>
      <p:cxnSp>
        <p:nvCxnSpPr>
          <p:cNvPr id="17" name="直線コネクタ 16">
            <a:extLst>
              <a:ext uri="{FF2B5EF4-FFF2-40B4-BE49-F238E27FC236}">
                <a16:creationId xmlns:a16="http://schemas.microsoft.com/office/drawing/2014/main" id="{9524B600-2774-1075-834A-101E6851A7F5}"/>
              </a:ext>
            </a:extLst>
          </p:cNvPr>
          <p:cNvCxnSpPr>
            <a:cxnSpLocks/>
          </p:cNvCxnSpPr>
          <p:nvPr/>
        </p:nvCxnSpPr>
        <p:spPr>
          <a:xfrm flipV="1">
            <a:off x="156000" y="1104900"/>
            <a:ext cx="11880000" cy="0"/>
          </a:xfrm>
          <a:prstGeom prst="line">
            <a:avLst/>
          </a:prstGeom>
          <a:ln w="12700"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D90D07CD-B18A-18F5-2AB4-926ED138FE0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71DDCA08-2968-42A5-B97B-DDDEFF54336D}"/>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11</a:t>
            </a:r>
            <a:r>
              <a:rPr kumimoji="1" lang="ja-JP" altLang="en-US" sz="2000"/>
              <a:t>）投資誘発効果</a:t>
            </a:r>
            <a:endParaRPr kumimoji="1" lang="en-US" sz="200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国内経済等への波及効果として、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24">
            <a:extLst>
              <a:ext uri="{FF2B5EF4-FFF2-40B4-BE49-F238E27FC236}">
                <a16:creationId xmlns:a16="http://schemas.microsoft.com/office/drawing/2014/main" id="{D6CD44D5-6774-2967-D36A-4B6CB7532E7E}"/>
              </a:ext>
            </a:extLst>
          </p:cNvPr>
          <p:cNvSpPr txBox="1"/>
          <p:nvPr/>
        </p:nvSpPr>
        <p:spPr>
          <a:xfrm>
            <a:off x="765597" y="1670727"/>
            <a:ext cx="5183997"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229134" y="1670727"/>
            <a:ext cx="519430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4" name="正方形/長方形 3">
            <a:extLst>
              <a:ext uri="{FF2B5EF4-FFF2-40B4-BE49-F238E27FC236}">
                <a16:creationId xmlns:a16="http://schemas.microsoft.com/office/drawing/2014/main" id="{AE8F844C-07AD-2B63-4713-C262978C720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本事業における投資誘発効果（川上企業・川下企業への影響等）</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239438" y="1204814"/>
            <a:ext cx="51840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本事業における地域経済への効果・影響</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4" name="Straight Connector 40">
            <a:extLst>
              <a:ext uri="{FF2B5EF4-FFF2-40B4-BE49-F238E27FC236}">
                <a16:creationId xmlns:a16="http://schemas.microsoft.com/office/drawing/2014/main" id="{E3087F56-387E-24AF-BF7F-0A97F2F92EF2}"/>
              </a:ext>
            </a:extLst>
          </p:cNvPr>
          <p:cNvCxnSpPr>
            <a:cxnSpLocks/>
          </p:cNvCxnSpPr>
          <p:nvPr/>
        </p:nvCxnSpPr>
        <p:spPr>
          <a:xfrm flipV="1">
            <a:off x="6096000" y="1204814"/>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6" name="TextBox 51">
            <a:extLst>
              <a:ext uri="{FF2B5EF4-FFF2-40B4-BE49-F238E27FC236}">
                <a16:creationId xmlns:a16="http://schemas.microsoft.com/office/drawing/2014/main" id="{1D904D4E-B31D-DEE2-3DC5-ECAAC68D707B}"/>
              </a:ext>
            </a:extLst>
          </p:cNvPr>
          <p:cNvSpPr txBox="1"/>
          <p:nvPr/>
        </p:nvSpPr>
        <p:spPr>
          <a:xfrm>
            <a:off x="765597"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他社への受発注等による経済効果、投資誘発効果を可能な限り定量目標も用いながら具体的に記載ください</a:t>
            </a:r>
          </a:p>
        </p:txBody>
      </p:sp>
      <p:sp>
        <p:nvSpPr>
          <p:cNvPr id="9" name="TextBox 51">
            <a:extLst>
              <a:ext uri="{FF2B5EF4-FFF2-40B4-BE49-F238E27FC236}">
                <a16:creationId xmlns:a16="http://schemas.microsoft.com/office/drawing/2014/main" id="{47AA4AE9-B2A1-11C6-0B87-1C5A90218600}"/>
              </a:ext>
            </a:extLst>
          </p:cNvPr>
          <p:cNvSpPr txBox="1"/>
          <p:nvPr/>
        </p:nvSpPr>
        <p:spPr>
          <a:xfrm>
            <a:off x="6239441" y="2640639"/>
            <a:ext cx="5183997"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地域の雇用創出等、地域経済への効果・影響を可能な限り定量目標も用いながら具体的に記載ください</a:t>
            </a:r>
          </a:p>
        </p:txBody>
      </p:sp>
    </p:spTree>
    <p:extLst>
      <p:ext uri="{BB962C8B-B14F-4D97-AF65-F5344CB8AC3E}">
        <p14:creationId xmlns:p14="http://schemas.microsoft.com/office/powerpoint/2010/main" val="2666900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2789129"/>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12</a:t>
            </a:r>
            <a:r>
              <a:rPr kumimoji="1" lang="ja-JP" altLang="en-US" sz="2000"/>
              <a:t>）事業実施計画（投資額の内訳）</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年から商用生産への移行のための投資を開始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277777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2974045640"/>
              </p:ext>
            </p:extLst>
          </p:nvPr>
        </p:nvGraphicFramePr>
        <p:xfrm>
          <a:off x="722537" y="1508651"/>
          <a:ext cx="10746925" cy="346710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電炉設備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設計費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電炉設備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原料貯蔵設備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err="1">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2789129"/>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2777775"/>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547142"/>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 name="TextBox 51">
            <a:extLst>
              <a:ext uri="{FF2B5EF4-FFF2-40B4-BE49-F238E27FC236}">
                <a16:creationId xmlns:a16="http://schemas.microsoft.com/office/drawing/2014/main" id="{EE52BEFA-B2F6-5A42-1BEC-55424B0BCAFD}"/>
              </a:ext>
            </a:extLst>
          </p:cNvPr>
          <p:cNvSpPr txBox="1"/>
          <p:nvPr/>
        </p:nvSpPr>
        <p:spPr>
          <a:xfrm>
            <a:off x="4672486" y="2586011"/>
            <a:ext cx="6480000" cy="219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投資的経費のみで構いませんので、以下に留意しつつ最低でも</a:t>
            </a:r>
            <a:r>
              <a:rPr lang="en-US" altLang="ja-JP" sz="1600">
                <a:solidFill>
                  <a:srgbClr val="2E3558"/>
                </a:solidFill>
                <a:latin typeface="+mn-ea"/>
              </a:rPr>
              <a:t>2033</a:t>
            </a:r>
            <a:r>
              <a:rPr lang="ja-JP" altLang="en-US" sz="1600">
                <a:solidFill>
                  <a:srgbClr val="2E3558"/>
                </a:solidFill>
                <a:latin typeface="+mn-ea"/>
              </a:rPr>
              <a:t>年度まで記載ください</a:t>
            </a:r>
            <a:endParaRPr lang="en-US" altLang="ja-JP" sz="1600">
              <a:solidFill>
                <a:srgbClr val="2E3558"/>
              </a:solidFill>
              <a:latin typeface="+mn-ea"/>
            </a:endParaRPr>
          </a:p>
          <a:p>
            <a:pPr marL="85725" indent="3175"/>
            <a:endParaRPr lang="ja-JP" altLang="en-US" sz="16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設備名（大区分、小区分）：適宜記載ください</a:t>
            </a:r>
          </a:p>
          <a:p>
            <a:pPr marL="266700" indent="-180975">
              <a:buFont typeface="Arial" panose="020B0604020202020204" pitchFamily="34" charset="0"/>
              <a:buChar char="•"/>
            </a:pPr>
            <a:r>
              <a:rPr lang="ja-JP" altLang="en-US" sz="1400">
                <a:solidFill>
                  <a:srgbClr val="2E3558"/>
                </a:solidFill>
                <a:latin typeface="+mn-ea"/>
              </a:rPr>
              <a:t>対象経費：補助対象の場合は、公募要領表</a:t>
            </a:r>
            <a:r>
              <a:rPr lang="en-US" altLang="ja-JP" sz="1400">
                <a:solidFill>
                  <a:srgbClr val="2E3558"/>
                </a:solidFill>
                <a:latin typeface="+mn-ea"/>
              </a:rPr>
              <a:t>2</a:t>
            </a:r>
            <a:r>
              <a:rPr lang="ja-JP" altLang="en-US" sz="1400">
                <a:solidFill>
                  <a:srgbClr val="2E3558"/>
                </a:solidFill>
                <a:latin typeface="+mn-ea"/>
              </a:rPr>
              <a:t>に示す対象経費の区分に応じ記載し、補助対象外の場合は適宜記載ください</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同一設備においても、対象経費ごとに分けて記載ください</a:t>
            </a:r>
            <a:endParaRPr lang="en-US" altLang="ja-JP" sz="1400">
              <a:solidFill>
                <a:srgbClr val="2E3558"/>
              </a:solidFill>
              <a:latin typeface="+mn-ea"/>
            </a:endParaRPr>
          </a:p>
          <a:p>
            <a:pPr marL="266700" indent="-180975">
              <a:buFont typeface="Arial" panose="020B0604020202020204" pitchFamily="34" charset="0"/>
              <a:buChar char="•"/>
            </a:pPr>
            <a:r>
              <a:rPr lang="ja-JP" altLang="en-US" sz="1400">
                <a:solidFill>
                  <a:srgbClr val="2E3558"/>
                </a:solidFill>
                <a:latin typeface="+mn-ea"/>
              </a:rPr>
              <a:t>留意事項等がある場合は、表外に適宜記載ください</a:t>
            </a:r>
            <a:endParaRPr lang="en-US" altLang="ja-JP" sz="1400">
              <a:solidFill>
                <a:srgbClr val="2E3558"/>
              </a:solidFill>
              <a:latin typeface="+mn-ea"/>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233004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359" imgH="360" progId="TCLayout.ActiveDocument.1">
                  <p:embed/>
                </p:oleObj>
              </mc:Choice>
              <mc:Fallback>
                <p:oleObj name="think-cell 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13</a:t>
            </a:r>
            <a:r>
              <a:rPr kumimoji="1" lang="ja-JP" altLang="en-US" sz="2000" dirty="0"/>
              <a:t>）事業実施計画（投資計画・投資内訳）</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年に商用生産開始、</a:t>
            </a:r>
            <a:r>
              <a:rPr kumimoji="1" lang="en-US" altLang="ja-JP">
                <a:solidFill>
                  <a:schemeClr val="tx1"/>
                </a:solidFill>
              </a:rPr>
              <a:t>xx</a:t>
            </a:r>
            <a:r>
              <a:rPr kumimoji="1" lang="ja-JP" altLang="en-US">
                <a:solidFill>
                  <a:schemeClr val="tx1"/>
                </a:solidFill>
              </a:rPr>
              <a:t>年頃の投資回収を想定</a:t>
            </a:r>
            <a:endParaRPr kumimoji="1" lang="en-US">
              <a:solidFill>
                <a:schemeClr val="tx1"/>
              </a:solidFill>
            </a:endParaRPr>
          </a:p>
        </p:txBody>
      </p:sp>
      <p:sp>
        <p:nvSpPr>
          <p:cNvPr id="2" name="正方形/長方形 1">
            <a:extLst>
              <a:ext uri="{FF2B5EF4-FFF2-40B4-BE49-F238E27FC236}">
                <a16:creationId xmlns:a16="http://schemas.microsoft.com/office/drawing/2014/main" id="{7029428D-6DAA-8BEF-975E-5D166237FA7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46" name="Rectangle 108">
            <a:extLst>
              <a:ext uri="{FF2B5EF4-FFF2-40B4-BE49-F238E27FC236}">
                <a16:creationId xmlns:a16="http://schemas.microsoft.com/office/drawing/2014/main" id="{A80A9B74-B553-C906-9C1E-25CA53D696CA}"/>
              </a:ext>
            </a:extLst>
          </p:cNvPr>
          <p:cNvSpPr/>
          <p:nvPr/>
        </p:nvSpPr>
        <p:spPr>
          <a:xfrm>
            <a:off x="8234640" y="222242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48" name="TextBox 16">
            <a:extLst>
              <a:ext uri="{FF2B5EF4-FFF2-40B4-BE49-F238E27FC236}">
                <a16:creationId xmlns:a16="http://schemas.microsoft.com/office/drawing/2014/main" id="{82756B3A-C0AD-B15A-D0E6-AC8BAEF89557}"/>
              </a:ext>
            </a:extLst>
          </p:cNvPr>
          <p:cNvSpPr txBox="1"/>
          <p:nvPr/>
        </p:nvSpPr>
        <p:spPr>
          <a:xfrm>
            <a:off x="10431505" y="1697798"/>
            <a:ext cx="681845" cy="2496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投資回収</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0" name="TextBox 16">
            <a:extLst>
              <a:ext uri="{FF2B5EF4-FFF2-40B4-BE49-F238E27FC236}">
                <a16:creationId xmlns:a16="http://schemas.microsoft.com/office/drawing/2014/main" id="{1B62E871-C6A5-1871-BA55-71F6C83B70C3}"/>
              </a:ext>
            </a:extLst>
          </p:cNvPr>
          <p:cNvSpPr txBox="1"/>
          <p:nvPr/>
        </p:nvSpPr>
        <p:spPr>
          <a:xfrm>
            <a:off x="6967739" y="10609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実証生産開始</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51" name="矢印: 五方向 50">
            <a:extLst>
              <a:ext uri="{FF2B5EF4-FFF2-40B4-BE49-F238E27FC236}">
                <a16:creationId xmlns:a16="http://schemas.microsoft.com/office/drawing/2014/main" id="{93893D37-CC17-B4B6-EC2E-FF4E8600A27C}"/>
              </a:ext>
            </a:extLst>
          </p:cNvPr>
          <p:cNvSpPr/>
          <p:nvPr/>
        </p:nvSpPr>
        <p:spPr>
          <a:xfrm>
            <a:off x="7164857" y="1538763"/>
            <a:ext cx="3381456"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実証生産</a:t>
            </a:r>
          </a:p>
        </p:txBody>
      </p:sp>
      <p:sp>
        <p:nvSpPr>
          <p:cNvPr id="52" name="矢印: 五方向 51">
            <a:extLst>
              <a:ext uri="{FF2B5EF4-FFF2-40B4-BE49-F238E27FC236}">
                <a16:creationId xmlns:a16="http://schemas.microsoft.com/office/drawing/2014/main" id="{C5C33540-B142-C706-F72B-4A7AE252DF53}"/>
              </a:ext>
            </a:extLst>
          </p:cNvPr>
          <p:cNvSpPr/>
          <p:nvPr/>
        </p:nvSpPr>
        <p:spPr>
          <a:xfrm>
            <a:off x="4787947" y="1538763"/>
            <a:ext cx="601664"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設計</a:t>
            </a:r>
          </a:p>
        </p:txBody>
      </p:sp>
      <p:sp>
        <p:nvSpPr>
          <p:cNvPr id="53" name="矢印: 五方向 52">
            <a:extLst>
              <a:ext uri="{FF2B5EF4-FFF2-40B4-BE49-F238E27FC236}">
                <a16:creationId xmlns:a16="http://schemas.microsoft.com/office/drawing/2014/main" id="{066D07AB-2D78-1262-2179-2FEE178657D7}"/>
              </a:ext>
            </a:extLst>
          </p:cNvPr>
          <p:cNvSpPr/>
          <p:nvPr/>
        </p:nvSpPr>
        <p:spPr>
          <a:xfrm>
            <a:off x="5397040" y="1538763"/>
            <a:ext cx="1108182"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工事</a:t>
            </a:r>
          </a:p>
        </p:txBody>
      </p:sp>
      <p:sp>
        <p:nvSpPr>
          <p:cNvPr id="54" name="矢印: 五方向 53">
            <a:extLst>
              <a:ext uri="{FF2B5EF4-FFF2-40B4-BE49-F238E27FC236}">
                <a16:creationId xmlns:a16="http://schemas.microsoft.com/office/drawing/2014/main" id="{F1E44DB4-5727-FB0A-2CB2-4024C213A49D}"/>
              </a:ext>
            </a:extLst>
          </p:cNvPr>
          <p:cNvSpPr/>
          <p:nvPr/>
        </p:nvSpPr>
        <p:spPr>
          <a:xfrm>
            <a:off x="7933393" y="2003676"/>
            <a:ext cx="549555"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設計</a:t>
            </a:r>
          </a:p>
        </p:txBody>
      </p:sp>
      <p:sp>
        <p:nvSpPr>
          <p:cNvPr id="55" name="矢印: 五方向 54">
            <a:extLst>
              <a:ext uri="{FF2B5EF4-FFF2-40B4-BE49-F238E27FC236}">
                <a16:creationId xmlns:a16="http://schemas.microsoft.com/office/drawing/2014/main" id="{0D463BE7-D7D2-3B99-B129-E9206A1B7F64}"/>
              </a:ext>
            </a:extLst>
          </p:cNvPr>
          <p:cNvSpPr/>
          <p:nvPr/>
        </p:nvSpPr>
        <p:spPr>
          <a:xfrm>
            <a:off x="6526937" y="1538763"/>
            <a:ext cx="568136"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試運転</a:t>
            </a:r>
          </a:p>
        </p:txBody>
      </p:sp>
      <p:sp>
        <p:nvSpPr>
          <p:cNvPr id="56" name="矢印: 五方向 55">
            <a:extLst>
              <a:ext uri="{FF2B5EF4-FFF2-40B4-BE49-F238E27FC236}">
                <a16:creationId xmlns:a16="http://schemas.microsoft.com/office/drawing/2014/main" id="{E1B8D398-9439-E7B8-0DC0-C2ACE2FE7FC9}"/>
              </a:ext>
            </a:extLst>
          </p:cNvPr>
          <p:cNvSpPr/>
          <p:nvPr/>
        </p:nvSpPr>
        <p:spPr>
          <a:xfrm>
            <a:off x="8511931" y="2003676"/>
            <a:ext cx="1152933"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工事</a:t>
            </a:r>
          </a:p>
        </p:txBody>
      </p:sp>
      <p:sp>
        <p:nvSpPr>
          <p:cNvPr id="57" name="矢印: 五方向 56">
            <a:extLst>
              <a:ext uri="{FF2B5EF4-FFF2-40B4-BE49-F238E27FC236}">
                <a16:creationId xmlns:a16="http://schemas.microsoft.com/office/drawing/2014/main" id="{B98D8018-D254-0DE7-3300-1C6636A2C660}"/>
              </a:ext>
            </a:extLst>
          </p:cNvPr>
          <p:cNvSpPr/>
          <p:nvPr/>
        </p:nvSpPr>
        <p:spPr>
          <a:xfrm>
            <a:off x="9693847" y="2003676"/>
            <a:ext cx="1730237" cy="180000"/>
          </a:xfrm>
          <a:prstGeom prst="homePlate">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商用生産</a:t>
            </a:r>
          </a:p>
        </p:txBody>
      </p:sp>
      <p:sp>
        <p:nvSpPr>
          <p:cNvPr id="59" name="TextBox 16">
            <a:extLst>
              <a:ext uri="{FF2B5EF4-FFF2-40B4-BE49-F238E27FC236}">
                <a16:creationId xmlns:a16="http://schemas.microsoft.com/office/drawing/2014/main" id="{299EF61D-3FEA-F811-399B-067A8C15414E}"/>
              </a:ext>
            </a:extLst>
          </p:cNvPr>
          <p:cNvSpPr txBox="1"/>
          <p:nvPr/>
        </p:nvSpPr>
        <p:spPr>
          <a:xfrm>
            <a:off x="9206743" y="1705300"/>
            <a:ext cx="681845" cy="24968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商用生産開始</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1" name="TextBox 16">
            <a:extLst>
              <a:ext uri="{FF2B5EF4-FFF2-40B4-BE49-F238E27FC236}">
                <a16:creationId xmlns:a16="http://schemas.microsoft.com/office/drawing/2014/main" id="{290E3F63-BCF8-F801-2B71-A77313388256}"/>
              </a:ext>
            </a:extLst>
          </p:cNvPr>
          <p:cNvSpPr txBox="1"/>
          <p:nvPr/>
        </p:nvSpPr>
        <p:spPr>
          <a:xfrm>
            <a:off x="5937080" y="1065990"/>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補助事業完了</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2" name="TextBox 16">
            <a:extLst>
              <a:ext uri="{FF2B5EF4-FFF2-40B4-BE49-F238E27FC236}">
                <a16:creationId xmlns:a16="http://schemas.microsoft.com/office/drawing/2014/main" id="{6554E7AD-3383-7DA7-FEE6-018729D4C648}"/>
              </a:ext>
            </a:extLst>
          </p:cNvPr>
          <p:cNvSpPr txBox="1"/>
          <p:nvPr/>
        </p:nvSpPr>
        <p:spPr>
          <a:xfrm>
            <a:off x="3309445" y="1476867"/>
            <a:ext cx="1331525" cy="2746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200">
                <a:solidFill>
                  <a:schemeClr val="tx1"/>
                </a:solidFill>
                <a:latin typeface="Meiryo UI" panose="020B0604030504040204" pitchFamily="50" charset="-128"/>
                <a:ea typeface="Meiryo UI" panose="020B0604030504040204" pitchFamily="50" charset="-128"/>
              </a:rPr>
              <a:t>補助対象生産設備</a:t>
            </a:r>
            <a:endParaRPr kumimoji="1" lang="en-US" sz="1200" baseline="30000">
              <a:solidFill>
                <a:schemeClr val="tx1"/>
              </a:solidFill>
              <a:latin typeface="Meiryo UI" panose="020B0604030504040204" pitchFamily="50" charset="-128"/>
              <a:ea typeface="Meiryo UI" panose="020B0604030504040204" pitchFamily="50" charset="-128"/>
            </a:endParaRPr>
          </a:p>
        </p:txBody>
      </p:sp>
      <p:sp>
        <p:nvSpPr>
          <p:cNvPr id="63" name="TextBox 16">
            <a:extLst>
              <a:ext uri="{FF2B5EF4-FFF2-40B4-BE49-F238E27FC236}">
                <a16:creationId xmlns:a16="http://schemas.microsoft.com/office/drawing/2014/main" id="{1990285C-35FA-08F7-3E97-FEC9B6890474}"/>
              </a:ext>
            </a:extLst>
          </p:cNvPr>
          <p:cNvSpPr txBox="1"/>
          <p:nvPr/>
        </p:nvSpPr>
        <p:spPr>
          <a:xfrm>
            <a:off x="6531434" y="1920566"/>
            <a:ext cx="1421517" cy="27464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pPr algn="r"/>
            <a:r>
              <a:rPr kumimoji="1" lang="ja-JP" altLang="en-US" sz="1200">
                <a:solidFill>
                  <a:schemeClr val="tx1"/>
                </a:solidFill>
                <a:latin typeface="Meiryo UI" panose="020B0604030504040204" pitchFamily="50" charset="-128"/>
                <a:ea typeface="Meiryo UI" panose="020B0604030504040204" pitchFamily="50" charset="-128"/>
              </a:rPr>
              <a:t>商用生産設備</a:t>
            </a:r>
            <a:r>
              <a:rPr kumimoji="1" lang="en-US" altLang="ja-JP" sz="1200" baseline="30000">
                <a:solidFill>
                  <a:schemeClr val="tx1"/>
                </a:solidFill>
                <a:latin typeface="Meiryo UI" panose="020B0604030504040204" pitchFamily="50" charset="-128"/>
                <a:ea typeface="Meiryo UI" panose="020B0604030504040204" pitchFamily="50" charset="-128"/>
              </a:rPr>
              <a:t>※</a:t>
            </a:r>
            <a:r>
              <a:rPr kumimoji="1" lang="ja-JP" altLang="en-US" sz="1200" baseline="30000">
                <a:solidFill>
                  <a:schemeClr val="tx1"/>
                </a:solidFill>
                <a:latin typeface="Meiryo UI" panose="020B0604030504040204" pitchFamily="50" charset="-128"/>
                <a:ea typeface="Meiryo UI" panose="020B0604030504040204" pitchFamily="50" charset="-128"/>
              </a:rPr>
              <a:t>１</a:t>
            </a:r>
            <a:endParaRPr kumimoji="1" lang="en-US" sz="1200" baseline="30000">
              <a:solidFill>
                <a:schemeClr val="tx1"/>
              </a:solidFill>
              <a:latin typeface="Meiryo UI" panose="020B0604030504040204" pitchFamily="50" charset="-128"/>
              <a:ea typeface="Meiryo UI" panose="020B0604030504040204" pitchFamily="50" charset="-128"/>
            </a:endParaRPr>
          </a:p>
        </p:txBody>
      </p:sp>
      <p:sp>
        <p:nvSpPr>
          <p:cNvPr id="47" name="Isosceles Triangle 184">
            <a:extLst>
              <a:ext uri="{FF2B5EF4-FFF2-40B4-BE49-F238E27FC236}">
                <a16:creationId xmlns:a16="http://schemas.microsoft.com/office/drawing/2014/main" id="{BAB1B319-1E47-8C0D-16DF-D456B853ECBF}"/>
              </a:ext>
            </a:extLst>
          </p:cNvPr>
          <p:cNvSpPr/>
          <p:nvPr/>
        </p:nvSpPr>
        <p:spPr>
          <a:xfrm flipV="1">
            <a:off x="7110857" y="14678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0" name="Isosceles Triangle 184">
            <a:extLst>
              <a:ext uri="{FF2B5EF4-FFF2-40B4-BE49-F238E27FC236}">
                <a16:creationId xmlns:a16="http://schemas.microsoft.com/office/drawing/2014/main" id="{BC3EDC42-AF4F-2220-6AC8-A53D2DF60F80}"/>
              </a:ext>
            </a:extLst>
          </p:cNvPr>
          <p:cNvSpPr/>
          <p:nvPr/>
        </p:nvSpPr>
        <p:spPr>
          <a:xfrm flipV="1">
            <a:off x="6458585" y="1467084"/>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49" name="Isosceles Triangle 184">
            <a:extLst>
              <a:ext uri="{FF2B5EF4-FFF2-40B4-BE49-F238E27FC236}">
                <a16:creationId xmlns:a16="http://schemas.microsoft.com/office/drawing/2014/main" id="{6F2EDB28-E902-5D87-0D6F-E19281B16408}"/>
              </a:ext>
            </a:extLst>
          </p:cNvPr>
          <p:cNvSpPr/>
          <p:nvPr/>
        </p:nvSpPr>
        <p:spPr>
          <a:xfrm flipV="1">
            <a:off x="10819230" y="1918250"/>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58" name="Isosceles Triangle 184">
            <a:extLst>
              <a:ext uri="{FF2B5EF4-FFF2-40B4-BE49-F238E27FC236}">
                <a16:creationId xmlns:a16="http://schemas.microsoft.com/office/drawing/2014/main" id="{B7D4B89E-87DE-F68C-D2A9-BF7DEA110A16}"/>
              </a:ext>
            </a:extLst>
          </p:cNvPr>
          <p:cNvSpPr/>
          <p:nvPr/>
        </p:nvSpPr>
        <p:spPr>
          <a:xfrm flipV="1">
            <a:off x="9660822" y="1918250"/>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65" name="TextBox 16">
            <a:extLst>
              <a:ext uri="{FF2B5EF4-FFF2-40B4-BE49-F238E27FC236}">
                <a16:creationId xmlns:a16="http://schemas.microsoft.com/office/drawing/2014/main" id="{78969634-3295-3619-6F33-8C654A7DE78F}"/>
              </a:ext>
            </a:extLst>
          </p:cNvPr>
          <p:cNvSpPr txBox="1"/>
          <p:nvPr/>
        </p:nvSpPr>
        <p:spPr>
          <a:xfrm>
            <a:off x="804084" y="1340653"/>
            <a:ext cx="2327045" cy="84302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sz="1400">
                <a:solidFill>
                  <a:schemeClr val="tx1"/>
                </a:solidFill>
                <a:latin typeface="Meiryo UI" panose="020B0604030504040204" pitchFamily="50" charset="-128"/>
                <a:ea typeface="Meiryo UI" panose="020B0604030504040204" pitchFamily="50" charset="-128"/>
              </a:defRPr>
            </a:lvl1pPr>
          </a:lstStyle>
          <a:p>
            <a:r>
              <a:rPr lang="ja-JP" altLang="en-US"/>
              <a:t>計画の概要・マイルストン</a:t>
            </a:r>
            <a:endParaRPr lang="en-US"/>
          </a:p>
        </p:txBody>
      </p:sp>
      <p:cxnSp>
        <p:nvCxnSpPr>
          <p:cNvPr id="66" name="直線コネクタ 65">
            <a:extLst>
              <a:ext uri="{FF2B5EF4-FFF2-40B4-BE49-F238E27FC236}">
                <a16:creationId xmlns:a16="http://schemas.microsoft.com/office/drawing/2014/main" id="{1A3BA680-2867-66E6-C71B-7E23AB5958D6}"/>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67" name="TextBox 23">
            <a:extLst>
              <a:ext uri="{FF2B5EF4-FFF2-40B4-BE49-F238E27FC236}">
                <a16:creationId xmlns:a16="http://schemas.microsoft.com/office/drawing/2014/main" id="{8CC9B115-9222-9396-8BD6-7498BCC420CD}"/>
              </a:ext>
            </a:extLst>
          </p:cNvPr>
          <p:cNvSpPr txBox="1"/>
          <p:nvPr/>
        </p:nvSpPr>
        <p:spPr>
          <a:xfrm>
            <a:off x="804084" y="6553484"/>
            <a:ext cx="10620000" cy="20597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900">
                <a:solidFill>
                  <a:schemeClr val="tx1"/>
                </a:solidFill>
              </a:rPr>
              <a:t>※1</a:t>
            </a:r>
            <a:r>
              <a:rPr lang="ja-JP" altLang="en-US" sz="900">
                <a:solidFill>
                  <a:schemeClr val="tx1"/>
                </a:solidFill>
              </a:rPr>
              <a:t>　補助対象生産設備＝商用生産設備の場合は、「補助対象生産設備（商用生産設備）」のように</a:t>
            </a:r>
            <a:r>
              <a:rPr lang="en-US" altLang="ja-JP" sz="900">
                <a:solidFill>
                  <a:schemeClr val="tx1"/>
                </a:solidFill>
              </a:rPr>
              <a:t>1</a:t>
            </a:r>
            <a:r>
              <a:rPr lang="ja-JP" altLang="en-US" sz="900">
                <a:solidFill>
                  <a:schemeClr val="tx1"/>
                </a:solidFill>
              </a:rPr>
              <a:t>つにまとめて記載ください</a:t>
            </a:r>
            <a:endParaRPr lang="en-US" altLang="ja-JP" sz="900">
              <a:solidFill>
                <a:schemeClr val="tx1"/>
              </a:solidFill>
            </a:endParaRPr>
          </a:p>
        </p:txBody>
      </p:sp>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1875091601"/>
              </p:ext>
            </p:extLst>
          </p:nvPr>
        </p:nvGraphicFramePr>
        <p:xfrm>
          <a:off x="804084" y="2262002"/>
          <a:ext cx="10620000" cy="4265940"/>
        </p:xfrm>
        <a:graphic>
          <a:graphicData uri="http://schemas.openxmlformats.org/drawingml/2006/table">
            <a:tbl>
              <a:tblPr firstRow="1" bandRow="1">
                <a:tableStyleId>{5940675A-B579-460E-94D1-54222C63F5DA}</a:tableStyleId>
              </a:tblPr>
              <a:tblGrid>
                <a:gridCol w="360000">
                  <a:extLst>
                    <a:ext uri="{9D8B030D-6E8A-4147-A177-3AD203B41FA5}">
                      <a16:colId xmlns:a16="http://schemas.microsoft.com/office/drawing/2014/main" val="108642108"/>
                    </a:ext>
                  </a:extLst>
                </a:gridCol>
                <a:gridCol w="3528000">
                  <a:extLst>
                    <a:ext uri="{9D8B030D-6E8A-4147-A177-3AD203B41FA5}">
                      <a16:colId xmlns:a16="http://schemas.microsoft.com/office/drawing/2014/main" val="3681164895"/>
                    </a:ext>
                  </a:extLst>
                </a:gridCol>
                <a:gridCol w="612000">
                  <a:extLst>
                    <a:ext uri="{9D8B030D-6E8A-4147-A177-3AD203B41FA5}">
                      <a16:colId xmlns:a16="http://schemas.microsoft.com/office/drawing/2014/main" val="2013143228"/>
                    </a:ext>
                  </a:extLst>
                </a:gridCol>
                <a:gridCol w="612000">
                  <a:extLst>
                    <a:ext uri="{9D8B030D-6E8A-4147-A177-3AD203B41FA5}">
                      <a16:colId xmlns:a16="http://schemas.microsoft.com/office/drawing/2014/main" val="1867669983"/>
                    </a:ext>
                  </a:extLst>
                </a:gridCol>
                <a:gridCol w="612000">
                  <a:extLst>
                    <a:ext uri="{9D8B030D-6E8A-4147-A177-3AD203B41FA5}">
                      <a16:colId xmlns:a16="http://schemas.microsoft.com/office/drawing/2014/main" val="3983930382"/>
                    </a:ext>
                  </a:extLst>
                </a:gridCol>
                <a:gridCol w="612000">
                  <a:extLst>
                    <a:ext uri="{9D8B030D-6E8A-4147-A177-3AD203B41FA5}">
                      <a16:colId xmlns:a16="http://schemas.microsoft.com/office/drawing/2014/main" val="3221756989"/>
                    </a:ext>
                  </a:extLst>
                </a:gridCol>
                <a:gridCol w="612000">
                  <a:extLst>
                    <a:ext uri="{9D8B030D-6E8A-4147-A177-3AD203B41FA5}">
                      <a16:colId xmlns:a16="http://schemas.microsoft.com/office/drawing/2014/main" val="156497035"/>
                    </a:ext>
                  </a:extLst>
                </a:gridCol>
                <a:gridCol w="612000">
                  <a:extLst>
                    <a:ext uri="{9D8B030D-6E8A-4147-A177-3AD203B41FA5}">
                      <a16:colId xmlns:a16="http://schemas.microsoft.com/office/drawing/2014/main" val="3852437361"/>
                    </a:ext>
                  </a:extLst>
                </a:gridCol>
                <a:gridCol w="612000">
                  <a:extLst>
                    <a:ext uri="{9D8B030D-6E8A-4147-A177-3AD203B41FA5}">
                      <a16:colId xmlns:a16="http://schemas.microsoft.com/office/drawing/2014/main" val="474125499"/>
                    </a:ext>
                  </a:extLst>
                </a:gridCol>
                <a:gridCol w="612000">
                  <a:extLst>
                    <a:ext uri="{9D8B030D-6E8A-4147-A177-3AD203B41FA5}">
                      <a16:colId xmlns:a16="http://schemas.microsoft.com/office/drawing/2014/main" val="3194168371"/>
                    </a:ext>
                  </a:extLst>
                </a:gridCol>
                <a:gridCol w="612000">
                  <a:extLst>
                    <a:ext uri="{9D8B030D-6E8A-4147-A177-3AD203B41FA5}">
                      <a16:colId xmlns:a16="http://schemas.microsoft.com/office/drawing/2014/main" val="4287526936"/>
                    </a:ext>
                  </a:extLst>
                </a:gridCol>
                <a:gridCol w="612000">
                  <a:extLst>
                    <a:ext uri="{9D8B030D-6E8A-4147-A177-3AD203B41FA5}">
                      <a16:colId xmlns:a16="http://schemas.microsoft.com/office/drawing/2014/main" val="1122488915"/>
                    </a:ext>
                  </a:extLst>
                </a:gridCol>
                <a:gridCol w="612000">
                  <a:extLst>
                    <a:ext uri="{9D8B030D-6E8A-4147-A177-3AD203B41FA5}">
                      <a16:colId xmlns:a16="http://schemas.microsoft.com/office/drawing/2014/main" val="78145945"/>
                    </a:ext>
                  </a:extLst>
                </a:gridCol>
              </a:tblGrid>
              <a:tr h="276273">
                <a:tc rowSpan="2" gridSpan="2">
                  <a:txBody>
                    <a:bodyPr/>
                    <a:lstStyle/>
                    <a:p>
                      <a:pPr algn="ctr"/>
                      <a:r>
                        <a:rPr kumimoji="1" lang="ja-JP" altLang="en-US" sz="140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400" b="1">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227925">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258652">
                <a:tc>
                  <a:txBody>
                    <a:bodyPr/>
                    <a:lstStyle/>
                    <a:p>
                      <a:pPr algn="l"/>
                      <a:r>
                        <a:rPr kumimoji="1" lang="en-US" altLang="ja-JP" sz="1400">
                          <a:latin typeface="Meiryo UI" panose="020B0604030504040204" pitchFamily="50" charset="-128"/>
                          <a:ea typeface="Meiryo UI" panose="020B0604030504040204" pitchFamily="50" charset="-128"/>
                        </a:rPr>
                        <a:t>1</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258652">
                <a:tc>
                  <a:txBody>
                    <a:bodyPr/>
                    <a:lstStyle/>
                    <a:p>
                      <a:pPr algn="l"/>
                      <a:r>
                        <a:rPr kumimoji="1" lang="en-US" altLang="ja-JP" sz="1400">
                          <a:latin typeface="Meiryo UI" panose="020B0604030504040204" pitchFamily="50" charset="-128"/>
                          <a:ea typeface="Meiryo UI" panose="020B0604030504040204" pitchFamily="50" charset="-128"/>
                        </a:rPr>
                        <a:t>2</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3</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営業利益（</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258652">
                <a:tc>
                  <a:txBody>
                    <a:bodyPr/>
                    <a:lstStyle/>
                    <a:p>
                      <a:pPr algn="l"/>
                      <a:r>
                        <a:rPr kumimoji="1" lang="en-US" altLang="ja-JP" sz="1400">
                          <a:latin typeface="Meiryo UI" panose="020B0604030504040204" pitchFamily="50" charset="-128"/>
                          <a:ea typeface="Meiryo UI" panose="020B0604030504040204" pitchFamily="50" charset="-128"/>
                        </a:rPr>
                        <a:t>4</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減価償却費（</a:t>
                      </a:r>
                      <a:r>
                        <a:rPr kumimoji="1" lang="en-US" altLang="ja-JP" sz="1400">
                          <a:latin typeface="Meiryo UI" panose="020B0604030504040204" pitchFamily="50" charset="-128"/>
                          <a:ea typeface="Meiryo UI" panose="020B0604030504040204" pitchFamily="50" charset="-128"/>
                        </a:rPr>
                        <a:t>b</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258652">
                <a:tc>
                  <a:txBody>
                    <a:bodyPr/>
                    <a:lstStyle/>
                    <a:p>
                      <a:pPr algn="l"/>
                      <a:r>
                        <a:rPr kumimoji="1" lang="en-US" altLang="ja-JP" sz="1400">
                          <a:latin typeface="Meiryo UI" panose="020B0604030504040204" pitchFamily="50" charset="-128"/>
                          <a:ea typeface="Meiryo UI" panose="020B0604030504040204" pitchFamily="50" charset="-128"/>
                        </a:rPr>
                        <a:t>5</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補助事業に関する経費（</a:t>
                      </a:r>
                      <a:r>
                        <a:rPr kumimoji="1" lang="en-US" altLang="ja-JP" sz="1400">
                          <a:latin typeface="Meiryo UI" panose="020B0604030504040204" pitchFamily="50" charset="-128"/>
                          <a:ea typeface="Meiryo UI" panose="020B0604030504040204" pitchFamily="50" charset="-128"/>
                        </a:rPr>
                        <a:t>c</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258652">
                <a:tc>
                  <a:txBody>
                    <a:bodyPr/>
                    <a:lstStyle/>
                    <a:p>
                      <a:pPr algn="l"/>
                      <a:r>
                        <a:rPr kumimoji="1" lang="en-US" altLang="ja-JP" sz="1400">
                          <a:latin typeface="Meiryo UI" panose="020B0604030504040204" pitchFamily="50" charset="-128"/>
                          <a:ea typeface="Meiryo UI" panose="020B0604030504040204" pitchFamily="50" charset="-128"/>
                        </a:rPr>
                        <a:t>6</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補助金額（</a:t>
                      </a:r>
                      <a:r>
                        <a:rPr kumimoji="1" lang="en-US" altLang="ja-JP" sz="1400">
                          <a:latin typeface="Meiryo UI" panose="020B0604030504040204" pitchFamily="50" charset="-128"/>
                          <a:ea typeface="Meiryo UI" panose="020B0604030504040204" pitchFamily="50" charset="-128"/>
                        </a:rPr>
                        <a:t>d</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258652">
                <a:tc>
                  <a:txBody>
                    <a:bodyPr/>
                    <a:lstStyle/>
                    <a:p>
                      <a:pPr algn="l"/>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他制度による収益等</a:t>
                      </a:r>
                      <a:r>
                        <a:rPr kumimoji="1" lang="en-US" altLang="ja-JP" sz="1400">
                          <a:latin typeface="Meiryo UI" panose="020B0604030504040204" pitchFamily="50" charset="-128"/>
                          <a:ea typeface="Meiryo UI" panose="020B0604030504040204" pitchFamily="50" charset="-128"/>
                        </a:rPr>
                        <a:t>*</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d’</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258652">
                <a:tc>
                  <a:txBody>
                    <a:bodyPr/>
                    <a:lstStyle/>
                    <a:p>
                      <a:pPr algn="l"/>
                      <a:r>
                        <a:rPr kumimoji="1" lang="en-US" altLang="ja-JP" sz="1400">
                          <a:latin typeface="Meiryo UI" panose="020B0604030504040204" pitchFamily="50" charset="-128"/>
                          <a:ea typeface="Meiryo UI" panose="020B0604030504040204" pitchFamily="50" charset="-128"/>
                        </a:rPr>
                        <a:t>7</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補助事業におけるキャッシュフロー（</a:t>
                      </a:r>
                      <a:r>
                        <a:rPr kumimoji="1" lang="en-US" altLang="ja-JP" sz="1400">
                          <a:latin typeface="Meiryo UI" panose="020B0604030504040204" pitchFamily="50" charset="-128"/>
                          <a:ea typeface="Meiryo UI" panose="020B0604030504040204" pitchFamily="50" charset="-128"/>
                        </a:rPr>
                        <a:t>e=</a:t>
                      </a:r>
                      <a:r>
                        <a:rPr kumimoji="1" lang="en-US" altLang="ja-JP" sz="1400" err="1">
                          <a:latin typeface="Meiryo UI" panose="020B0604030504040204" pitchFamily="50" charset="-128"/>
                          <a:ea typeface="Meiryo UI" panose="020B0604030504040204" pitchFamily="50" charset="-128"/>
                        </a:rPr>
                        <a:t>a+b</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258652">
                <a:tc>
                  <a:txBody>
                    <a:bodyPr/>
                    <a:lstStyle/>
                    <a:p>
                      <a:pPr algn="l"/>
                      <a:r>
                        <a:rPr kumimoji="1" lang="en-US" altLang="ja-JP" sz="1400">
                          <a:latin typeface="Meiryo UI" panose="020B0604030504040204" pitchFamily="50" charset="-128"/>
                          <a:ea typeface="Meiryo UI" panose="020B0604030504040204" pitchFamily="50" charset="-128"/>
                        </a:rPr>
                        <a:t>8</a:t>
                      </a:r>
                      <a:endParaRPr kumimoji="1" lang="ja-JP" altLang="en-US" sz="14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投資未回収額（</a:t>
                      </a:r>
                      <a:r>
                        <a:rPr kumimoji="1" lang="en-US" altLang="ja-JP" sz="1400">
                          <a:latin typeface="Meiryo UI" panose="020B0604030504040204" pitchFamily="50" charset="-128"/>
                          <a:ea typeface="Meiryo UI" panose="020B0604030504040204" pitchFamily="50" charset="-128"/>
                        </a:rPr>
                        <a:t>c-d-d’-e</a:t>
                      </a:r>
                      <a:r>
                        <a:rPr kumimoji="1" lang="ja-JP" altLang="en-US" sz="140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258652">
                <a:tc>
                  <a:txBody>
                    <a:bodyPr/>
                    <a:lstStyle/>
                    <a:p>
                      <a:pPr algn="l"/>
                      <a:r>
                        <a:rPr kumimoji="1" lang="en-US" altLang="ja-JP" sz="1400">
                          <a:latin typeface="Meiryo UI" panose="020B0604030504040204" pitchFamily="50" charset="-128"/>
                          <a:ea typeface="Meiryo UI" panose="020B0604030504040204" pitchFamily="50" charset="-128"/>
                        </a:rPr>
                        <a:t>9</a:t>
                      </a:r>
                      <a:r>
                        <a:rPr kumimoji="1" lang="ja-JP" altLang="en-US" sz="140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40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29" name="TextBox 51">
            <a:extLst>
              <a:ext uri="{FF2B5EF4-FFF2-40B4-BE49-F238E27FC236}">
                <a16:creationId xmlns:a16="http://schemas.microsoft.com/office/drawing/2014/main" id="{40A3073D-48A9-51A3-FFD0-B811AB3B925C}"/>
              </a:ext>
            </a:extLst>
          </p:cNvPr>
          <p:cNvSpPr txBox="1"/>
          <p:nvPr/>
        </p:nvSpPr>
        <p:spPr>
          <a:xfrm>
            <a:off x="4633350" y="3146319"/>
            <a:ext cx="6696000" cy="29758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dirty="0">
                <a:solidFill>
                  <a:srgbClr val="2E3558"/>
                </a:solidFill>
                <a:latin typeface="+mn-ea"/>
              </a:rPr>
              <a:t>補助対象事業の不確実性を前提とした上で、一定の仮定に基づき、</a:t>
            </a:r>
            <a:r>
              <a:rPr lang="en-US" altLang="ja-JP" sz="1600" dirty="0">
                <a:solidFill>
                  <a:srgbClr val="2E3558"/>
                </a:solidFill>
                <a:latin typeface="+mn-ea"/>
              </a:rPr>
              <a:t>2035</a:t>
            </a:r>
            <a:r>
              <a:rPr lang="ja-JP" altLang="en-US" sz="1600" dirty="0">
                <a:solidFill>
                  <a:srgbClr val="2E3558"/>
                </a:solidFill>
                <a:latin typeface="+mn-ea"/>
              </a:rPr>
              <a:t>年頃までの長期的な事業スケジュールの概要について、以下の点に留意しつつ記載ください（別添２収支計画の表を転記）</a:t>
            </a:r>
            <a:endParaRPr lang="en-US" altLang="ja-JP" sz="1600" dirty="0">
              <a:solidFill>
                <a:srgbClr val="2E3558"/>
              </a:solidFill>
              <a:latin typeface="+mn-ea"/>
            </a:endParaRPr>
          </a:p>
          <a:p>
            <a:pPr marL="85725" indent="3175"/>
            <a:endParaRPr lang="ja-JP" altLang="en-US" sz="1600" dirty="0">
              <a:solidFill>
                <a:srgbClr val="2E3558"/>
              </a:solidFill>
              <a:latin typeface="+mn-ea"/>
            </a:endParaRPr>
          </a:p>
          <a:p>
            <a:pPr marL="266700" indent="-180975">
              <a:buFont typeface="Arial" panose="020B0604020202020204" pitchFamily="34" charset="0"/>
              <a:buChar char="•"/>
            </a:pPr>
            <a:r>
              <a:rPr lang="ja-JP" altLang="en-US" sz="1400" dirty="0">
                <a:solidFill>
                  <a:srgbClr val="2E3558"/>
                </a:solidFill>
                <a:latin typeface="+mn-ea"/>
              </a:rPr>
              <a:t>提案時点での数字や内容は必ずしも正確である必要はなく、対象製品の収益化・事業成長の見通し・スケジュール（当初計画）を確認するものです</a:t>
            </a:r>
          </a:p>
          <a:p>
            <a:pPr marL="266700" indent="-180975">
              <a:buFont typeface="Arial" panose="020B0604020202020204" pitchFamily="34" charset="0"/>
              <a:buChar char="•"/>
            </a:pPr>
            <a:r>
              <a:rPr lang="ja-JP" altLang="en-US" sz="1400" dirty="0">
                <a:solidFill>
                  <a:srgbClr val="2E3558"/>
                </a:solidFill>
                <a:latin typeface="+mn-ea"/>
              </a:rPr>
              <a:t>今後、業務実施期間中のモニタリングにおいて、当該情報をアップデートした上で、定期的に確認を行う予定です</a:t>
            </a:r>
          </a:p>
          <a:p>
            <a:pPr marL="266700" indent="-180975">
              <a:buFont typeface="Arial" panose="020B0604020202020204" pitchFamily="34" charset="0"/>
              <a:buChar char="•"/>
            </a:pPr>
            <a:r>
              <a:rPr lang="ja-JP" altLang="en-US" sz="1400" dirty="0">
                <a:solidFill>
                  <a:srgbClr val="2E3558"/>
                </a:solidFill>
                <a:latin typeface="+mn-ea"/>
              </a:rPr>
              <a:t>価値提供・収益化等については、「他制度による収益等」等として、政府・公的機関による規制・制度的措置等に関する一定の見通し（</a:t>
            </a:r>
            <a:r>
              <a:rPr lang="en-US" altLang="ja-JP" sz="1400" dirty="0">
                <a:solidFill>
                  <a:srgbClr val="2E3558"/>
                </a:solidFill>
                <a:latin typeface="+mn-ea"/>
              </a:rPr>
              <a:t>CO</a:t>
            </a:r>
            <a:r>
              <a:rPr lang="en-US" altLang="ja-JP" sz="1400" baseline="-25000" dirty="0">
                <a:solidFill>
                  <a:srgbClr val="2E3558"/>
                </a:solidFill>
                <a:latin typeface="+mn-ea"/>
              </a:rPr>
              <a:t>2</a:t>
            </a:r>
            <a:r>
              <a:rPr lang="ja-JP" altLang="en-US" sz="1400" dirty="0">
                <a:solidFill>
                  <a:srgbClr val="2E3558"/>
                </a:solidFill>
                <a:latin typeface="+mn-ea"/>
              </a:rPr>
              <a:t>価格等）に基づき記載することで</a:t>
            </a:r>
            <a:r>
              <a:rPr lang="ja-JP" altLang="en-US" sz="1400">
                <a:solidFill>
                  <a:srgbClr val="2E3558"/>
                </a:solidFill>
                <a:latin typeface="+mn-ea"/>
              </a:rPr>
              <a:t>差し支えありません</a:t>
            </a:r>
            <a:endParaRPr lang="en-US" altLang="ja-JP" sz="1400" dirty="0">
              <a:solidFill>
                <a:srgbClr val="2E3558"/>
              </a:solidFill>
              <a:latin typeface="+mn-ea"/>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3" name="Title 6">
            <a:extLst>
              <a:ext uri="{FF2B5EF4-FFF2-40B4-BE49-F238E27FC236}">
                <a16:creationId xmlns:a16="http://schemas.microsoft.com/office/drawing/2014/main" id="{A8156DBF-5A13-0323-6A3C-DBC8CC80E288}"/>
              </a:ext>
            </a:extLst>
          </p:cNvPr>
          <p:cNvSpPr txBox="1">
            <a:spLocks/>
          </p:cNvSpPr>
          <p:nvPr/>
        </p:nvSpPr>
        <p:spPr bwMode="blackWhite">
          <a:xfrm>
            <a:off x="609747" y="897467"/>
            <a:ext cx="10972506" cy="464820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800">
                <a:solidFill>
                  <a:schemeClr val="tx1"/>
                </a:solidFill>
              </a:rPr>
              <a:t>＜注意事項＞</a:t>
            </a:r>
            <a:endParaRPr kumimoji="1" lang="en-US" altLang="ja-JP" sz="1800">
              <a:solidFill>
                <a:schemeClr val="tx1"/>
              </a:solidFill>
            </a:endParaRPr>
          </a:p>
          <a:p>
            <a:endParaRPr kumimoji="1" lang="en-US" altLang="ja-JP" sz="1800">
              <a:solidFill>
                <a:schemeClr val="tx1"/>
              </a:solidFill>
            </a:endParaRPr>
          </a:p>
          <a:p>
            <a:pPr marL="342900" indent="-342900">
              <a:buFont typeface="+mj-ea"/>
              <a:buAutoNum type="circleNumDbPlain"/>
            </a:pPr>
            <a:r>
              <a:rPr kumimoji="1" lang="ja-JP" altLang="en-US" sz="1800">
                <a:solidFill>
                  <a:schemeClr val="tx1"/>
                </a:solidFill>
              </a:rPr>
              <a:t>本資料に記載している項目に必要情報を入力し、「</a:t>
            </a:r>
            <a:r>
              <a:rPr kumimoji="1" lang="zh-TW" altLang="en-US" sz="1800">
                <a:solidFill>
                  <a:schemeClr val="tx1"/>
                </a:solidFill>
              </a:rPr>
              <a:t>間接補助事業</a:t>
            </a:r>
            <a:r>
              <a:rPr kumimoji="1" lang="ja-JP" altLang="en-US" sz="1800">
                <a:solidFill>
                  <a:schemeClr val="tx1"/>
                </a:solidFill>
              </a:rPr>
              <a:t>の実施計画」を作成してください</a:t>
            </a:r>
            <a:endParaRPr kumimoji="1" lang="en-US" altLang="ja-JP" sz="1800">
              <a:solidFill>
                <a:schemeClr val="tx1"/>
              </a:solidFill>
            </a:endParaRPr>
          </a:p>
          <a:p>
            <a:endParaRPr kumimoji="1" lang="en-US" altLang="ja-JP" sz="1800">
              <a:solidFill>
                <a:schemeClr val="tx1"/>
              </a:solidFill>
            </a:endParaRPr>
          </a:p>
          <a:p>
            <a:pPr marL="342900" indent="-342900">
              <a:buFont typeface="+mj-ea"/>
              <a:buAutoNum type="circleNumDbPlain" startAt="2"/>
            </a:pPr>
            <a:r>
              <a:rPr kumimoji="1" lang="ja-JP" altLang="en-US" sz="1800" b="1" u="sng">
                <a:solidFill>
                  <a:schemeClr val="tx1"/>
                </a:solidFill>
              </a:rPr>
              <a:t>フォーマットはあくまで例示であり、各項目を１枚にまとめていただく必要はございません</a:t>
            </a:r>
            <a:br>
              <a:rPr kumimoji="1" lang="en-US" altLang="ja-JP" sz="1800" b="1" u="sng">
                <a:solidFill>
                  <a:schemeClr val="tx1"/>
                </a:solidFill>
              </a:rPr>
            </a:br>
            <a:r>
              <a:rPr kumimoji="1" lang="ja-JP" altLang="en-US" sz="1800" b="1" u="sng">
                <a:solidFill>
                  <a:schemeClr val="tx1"/>
                </a:solidFill>
              </a:rPr>
              <a:t>必要な分量</a:t>
            </a:r>
            <a:r>
              <a:rPr kumimoji="1" lang="ja-JP" altLang="en-US" sz="1800">
                <a:solidFill>
                  <a:schemeClr val="tx1"/>
                </a:solidFill>
              </a:rPr>
              <a:t>で計画のご説明を記載いただければと思います</a:t>
            </a:r>
            <a:br>
              <a:rPr kumimoji="1" lang="en-US" altLang="ja-JP" sz="1800">
                <a:solidFill>
                  <a:schemeClr val="tx1"/>
                </a:solidFill>
              </a:rPr>
            </a:br>
            <a:r>
              <a:rPr kumimoji="1" lang="ja-JP" altLang="en-US" sz="1800">
                <a:solidFill>
                  <a:schemeClr val="tx1"/>
                </a:solidFill>
              </a:rPr>
              <a:t>なお、</a:t>
            </a:r>
            <a:r>
              <a:rPr kumimoji="1" lang="ja-JP" altLang="en-US" sz="1800" b="1" u="sng">
                <a:solidFill>
                  <a:schemeClr val="tx1"/>
                </a:solidFill>
              </a:rPr>
              <a:t>引用データ等の記載は、その出典を明記する</a:t>
            </a:r>
            <a:r>
              <a:rPr kumimoji="1" lang="ja-JP" altLang="en-US" sz="1800">
                <a:solidFill>
                  <a:schemeClr val="tx1"/>
                </a:solidFill>
              </a:rPr>
              <a:t>ようお願いします</a:t>
            </a:r>
            <a:endParaRPr kumimoji="1" lang="en-US" altLang="ja-JP" sz="1800">
              <a:solidFill>
                <a:schemeClr val="tx1"/>
              </a:solidFill>
            </a:endParaRPr>
          </a:p>
          <a:p>
            <a:pPr marL="342900" indent="-342900">
              <a:buFont typeface="+mj-ea"/>
              <a:buAutoNum type="circleNumDbPlain" startAt="2"/>
            </a:pPr>
            <a:endParaRPr kumimoji="1" lang="en-US" altLang="ja-JP" sz="1800">
              <a:solidFill>
                <a:schemeClr val="tx1"/>
              </a:solidFill>
            </a:endParaRPr>
          </a:p>
          <a:p>
            <a:pPr marL="342900" indent="-342900">
              <a:buFont typeface="+mj-ea"/>
              <a:buAutoNum type="circleNumDbPlain" startAt="2"/>
            </a:pPr>
            <a:r>
              <a:rPr kumimoji="1" lang="ja-JP" altLang="en-US" sz="1800">
                <a:solidFill>
                  <a:schemeClr val="tx1"/>
                </a:solidFill>
              </a:rPr>
              <a:t>資料の体裁の変更は自由ですが、各ページの記載ガイドについて十分な言及がない場合は、審査において十分に評価されない可能性がありますのでご留意ください</a:t>
            </a:r>
            <a:endParaRPr kumimoji="1" lang="en-US" altLang="ja-JP" sz="1800">
              <a:solidFill>
                <a:schemeClr val="tx1"/>
              </a:solidFill>
            </a:endParaRPr>
          </a:p>
          <a:p>
            <a:pPr marL="342900" indent="-342900">
              <a:buFont typeface="+mj-ea"/>
              <a:buAutoNum type="circleNumDbPlain" startAt="2"/>
            </a:pPr>
            <a:endParaRPr kumimoji="1" lang="en-US" altLang="ja-JP" sz="1800">
              <a:solidFill>
                <a:schemeClr val="tx1"/>
              </a:solidFill>
            </a:endParaRPr>
          </a:p>
          <a:p>
            <a:pPr marL="342900" indent="-342900">
              <a:buFont typeface="+mj-ea"/>
              <a:buAutoNum type="circleNumDbPlain" startAt="2"/>
            </a:pPr>
            <a:r>
              <a:rPr kumimoji="1" lang="ja-JP" altLang="en-US" sz="1800">
                <a:solidFill>
                  <a:schemeClr val="tx1"/>
                </a:solidFill>
              </a:rPr>
              <a:t>必要に応じて、参考資料（自由様式）を挿入して下さい</a:t>
            </a:r>
            <a:endParaRPr kumimoji="1" lang="en-US" altLang="ja-JP" sz="1800">
              <a:solidFill>
                <a:schemeClr val="tx1"/>
              </a:solidFill>
            </a:endParaRPr>
          </a:p>
          <a:p>
            <a:pPr marL="342900" indent="-342900">
              <a:buFont typeface="+mj-ea"/>
              <a:buAutoNum type="circleNumDbPlain" startAt="2"/>
            </a:pPr>
            <a:endParaRPr kumimoji="1" lang="en-US" altLang="ja-JP" sz="1800">
              <a:solidFill>
                <a:schemeClr val="tx1"/>
              </a:solidFill>
            </a:endParaRPr>
          </a:p>
          <a:p>
            <a:pPr marL="342900" indent="-342900">
              <a:buFont typeface="+mj-ea"/>
              <a:buAutoNum type="circleNumDbPlain" startAt="2"/>
            </a:pPr>
            <a:r>
              <a:rPr kumimoji="1" lang="ja-JP" altLang="en-US" sz="1800">
                <a:solidFill>
                  <a:schemeClr val="tx1"/>
                </a:solidFill>
              </a:rPr>
              <a:t>応募にあたっては、公募要領等をご覧下さい</a:t>
            </a:r>
            <a:br>
              <a:rPr kumimoji="1" lang="en-US" altLang="ja-JP" sz="1800">
                <a:solidFill>
                  <a:schemeClr val="tx1"/>
                </a:solidFill>
              </a:rPr>
            </a:br>
            <a:r>
              <a:rPr kumimoji="1" lang="ja-JP" altLang="en-US" sz="1800" b="1" u="sng">
                <a:solidFill>
                  <a:schemeClr val="tx1"/>
                </a:solidFill>
              </a:rPr>
              <a:t>審査の結果、採択され、事業を実施するには、これらの内容に同意いただくことが必要です</a:t>
            </a:r>
            <a:endParaRPr kumimoji="1" lang="en-US" altLang="ja-JP" sz="1800" b="1" u="sng">
              <a:solidFill>
                <a:schemeClr val="tx1"/>
              </a:solidFill>
            </a:endParaRPr>
          </a:p>
          <a:p>
            <a:pPr marL="342900" indent="-342900">
              <a:buFont typeface="+mj-ea"/>
              <a:buAutoNum type="circleNumDbPlain" startAt="2"/>
            </a:pPr>
            <a:endParaRPr kumimoji="1" lang="en-US" altLang="ja-JP" sz="1800" b="1" u="sng">
              <a:solidFill>
                <a:schemeClr val="tx1"/>
              </a:solidFill>
            </a:endParaRPr>
          </a:p>
          <a:p>
            <a:pPr marL="342900" indent="-342900">
              <a:buFont typeface="+mj-ea"/>
              <a:buAutoNum type="circleNumDbPlain" startAt="2"/>
            </a:pPr>
            <a:r>
              <a:rPr kumimoji="1" lang="ja-JP" altLang="en-US" sz="1800">
                <a:solidFill>
                  <a:schemeClr val="tx1"/>
                </a:solidFill>
              </a:rPr>
              <a:t>本実施計画のうち</a:t>
            </a:r>
            <a:r>
              <a:rPr kumimoji="1" lang="ja-JP" altLang="en-US" sz="1800" b="1" u="sng">
                <a:solidFill>
                  <a:schemeClr val="tx1"/>
                </a:solidFill>
              </a:rPr>
              <a:t>非開示を希望する情報・スライドはその旨を明記</a:t>
            </a:r>
            <a:r>
              <a:rPr kumimoji="1" lang="ja-JP" altLang="en-US" sz="1800">
                <a:solidFill>
                  <a:schemeClr val="tx1"/>
                </a:solidFill>
              </a:rPr>
              <a:t>ください</a:t>
            </a:r>
            <a:br>
              <a:rPr kumimoji="1" lang="en-US" altLang="ja-JP" sz="1800">
                <a:solidFill>
                  <a:schemeClr val="tx1"/>
                </a:solidFill>
              </a:rPr>
            </a:br>
            <a:r>
              <a:rPr kumimoji="1" lang="ja-JP" altLang="en-US" sz="1800">
                <a:solidFill>
                  <a:schemeClr val="tx1"/>
                </a:solidFill>
              </a:rPr>
              <a:t>非開示情報と認められる情報は、経済産業省の担当者及び審査委員以外には提供しないものとし、本事業以外の目的に使用しません</a:t>
            </a:r>
            <a:endParaRPr kumimoji="1" lang="en-US" altLang="ja-JP" sz="1800">
              <a:solidFill>
                <a:schemeClr val="tx1"/>
              </a:solidFill>
            </a:endParaRPr>
          </a:p>
        </p:txBody>
      </p:sp>
    </p:spTree>
    <p:extLst>
      <p:ext uri="{BB962C8B-B14F-4D97-AF65-F5344CB8AC3E}">
        <p14:creationId xmlns:p14="http://schemas.microsoft.com/office/powerpoint/2010/main" val="2571197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14</a:t>
            </a:r>
            <a:r>
              <a:rPr kumimoji="1" lang="ja-JP" altLang="en-US" sz="2000" dirty="0"/>
              <a:t>）商用生産開始に向けた計画</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○○に向けた計画を立案</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39">
            <a:extLst>
              <a:ext uri="{FF2B5EF4-FFF2-40B4-BE49-F238E27FC236}">
                <a16:creationId xmlns:a16="http://schemas.microsoft.com/office/drawing/2014/main" id="{40B2C80F-0269-E86A-6DAA-9541ECB47F1A}"/>
              </a:ext>
            </a:extLst>
          </p:cNvPr>
          <p:cNvSpPr txBox="1"/>
          <p:nvPr/>
        </p:nvSpPr>
        <p:spPr>
          <a:xfrm>
            <a:off x="765599" y="2938897"/>
            <a:ext cx="1620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粗鋼生産あたりのエネルギー起源ＣＯ</a:t>
            </a:r>
            <a:r>
              <a:rPr kumimoji="1" lang="en-US" altLang="ja-JP" sz="1400">
                <a:solidFill>
                  <a:schemeClr val="tx1"/>
                </a:solidFill>
                <a:latin typeface="Meiryo UI" panose="020B0604030504040204" pitchFamily="50" charset="-128"/>
                <a:ea typeface="Meiryo UI" panose="020B0604030504040204" pitchFamily="50" charset="-128"/>
              </a:rPr>
              <a:t>2</a:t>
            </a:r>
            <a:r>
              <a:rPr kumimoji="1" lang="ja-JP" altLang="en-US" sz="1400">
                <a:solidFill>
                  <a:schemeClr val="tx1"/>
                </a:solidFill>
                <a:latin typeface="Meiryo UI" panose="020B0604030504040204" pitchFamily="50" charset="-128"/>
                <a:ea typeface="Meiryo UI" panose="020B0604030504040204" pitchFamily="50" charset="-128"/>
              </a:rPr>
              <a:t>の削減率</a:t>
            </a:r>
            <a:endParaRPr kumimoji="1" lang="en-US" sz="1100">
              <a:solidFill>
                <a:schemeClr val="tx1"/>
              </a:solidFill>
              <a:latin typeface="Meiryo UI" panose="020B0604030504040204" pitchFamily="50" charset="-128"/>
              <a:ea typeface="Meiryo UI" panose="020B0604030504040204" pitchFamily="50" charset="-128"/>
            </a:endParaRPr>
          </a:p>
        </p:txBody>
      </p:sp>
      <p:sp>
        <p:nvSpPr>
          <p:cNvPr id="13" name="TextBox 40">
            <a:extLst>
              <a:ext uri="{FF2B5EF4-FFF2-40B4-BE49-F238E27FC236}">
                <a16:creationId xmlns:a16="http://schemas.microsoft.com/office/drawing/2014/main" id="{F169E572-FDC7-BAC1-B4FA-82549D7DF8BD}"/>
              </a:ext>
            </a:extLst>
          </p:cNvPr>
          <p:cNvSpPr txBox="1"/>
          <p:nvPr/>
        </p:nvSpPr>
        <p:spPr>
          <a:xfrm>
            <a:off x="765599" y="4297190"/>
            <a:ext cx="1620000" cy="1260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溶鋼中の不純物の濃度</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1" name="TextBox 39">
            <a:extLst>
              <a:ext uri="{FF2B5EF4-FFF2-40B4-BE49-F238E27FC236}">
                <a16:creationId xmlns:a16="http://schemas.microsoft.com/office/drawing/2014/main" id="{2B1DD7D1-2B3B-EA1A-AA88-A62E7CD99E65}"/>
              </a:ext>
            </a:extLst>
          </p:cNvPr>
          <p:cNvSpPr txBox="1"/>
          <p:nvPr/>
        </p:nvSpPr>
        <p:spPr>
          <a:xfrm>
            <a:off x="2495753" y="2938897"/>
            <a:ext cx="180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sz="1400">
                <a:solidFill>
                  <a:schemeClr val="tx1"/>
                </a:solidFill>
                <a:latin typeface="Meiryo UI" panose="020B0604030504040204" pitchFamily="50" charset="-128"/>
                <a:ea typeface="Meiryo UI" panose="020B0604030504040204" pitchFamily="50" charset="-128"/>
              </a:rPr>
              <a:t>xxx</a:t>
            </a:r>
            <a:br>
              <a:rPr kumimoji="1" 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2" name="TextBox 40">
            <a:extLst>
              <a:ext uri="{FF2B5EF4-FFF2-40B4-BE49-F238E27FC236}">
                <a16:creationId xmlns:a16="http://schemas.microsoft.com/office/drawing/2014/main" id="{35D3621C-104E-EEBC-2E0D-7A535CBC9E15}"/>
              </a:ext>
            </a:extLst>
          </p:cNvPr>
          <p:cNvSpPr txBox="1"/>
          <p:nvPr/>
        </p:nvSpPr>
        <p:spPr>
          <a:xfrm>
            <a:off x="2495753" y="4297190"/>
            <a:ext cx="1800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39">
            <a:extLst>
              <a:ext uri="{FF2B5EF4-FFF2-40B4-BE49-F238E27FC236}">
                <a16:creationId xmlns:a16="http://schemas.microsoft.com/office/drawing/2014/main" id="{6F1ABF80-B5B4-573C-41A2-730CCFCBC5F9}"/>
              </a:ext>
            </a:extLst>
          </p:cNvPr>
          <p:cNvSpPr txBox="1"/>
          <p:nvPr/>
        </p:nvSpPr>
        <p:spPr>
          <a:xfrm>
            <a:off x="4405906" y="2938897"/>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80975" indent="-180975">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3" name="TextBox 40">
            <a:extLst>
              <a:ext uri="{FF2B5EF4-FFF2-40B4-BE49-F238E27FC236}">
                <a16:creationId xmlns:a16="http://schemas.microsoft.com/office/drawing/2014/main" id="{0377E27B-E5D5-9DAB-B37C-41FDE59CB413}"/>
              </a:ext>
            </a:extLst>
          </p:cNvPr>
          <p:cNvSpPr txBox="1"/>
          <p:nvPr/>
        </p:nvSpPr>
        <p:spPr>
          <a:xfrm>
            <a:off x="4405906" y="4297190"/>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55" name="TextBox 39">
            <a:extLst>
              <a:ext uri="{FF2B5EF4-FFF2-40B4-BE49-F238E27FC236}">
                <a16:creationId xmlns:a16="http://schemas.microsoft.com/office/drawing/2014/main" id="{0D23EF7E-417D-D56C-C8B7-EBB894649A01}"/>
              </a:ext>
            </a:extLst>
          </p:cNvPr>
          <p:cNvSpPr txBox="1"/>
          <p:nvPr/>
        </p:nvSpPr>
        <p:spPr>
          <a:xfrm>
            <a:off x="7896249" y="2938897"/>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endParaRPr lang="en-US"/>
          </a:p>
        </p:txBody>
      </p:sp>
      <p:sp>
        <p:nvSpPr>
          <p:cNvPr id="56" name="TextBox 40">
            <a:extLst>
              <a:ext uri="{FF2B5EF4-FFF2-40B4-BE49-F238E27FC236}">
                <a16:creationId xmlns:a16="http://schemas.microsoft.com/office/drawing/2014/main" id="{F3C0BFB6-198D-B409-D4C3-DC6A3FDE1E33}"/>
              </a:ext>
            </a:extLst>
          </p:cNvPr>
          <p:cNvSpPr txBox="1"/>
          <p:nvPr/>
        </p:nvSpPr>
        <p:spPr>
          <a:xfrm>
            <a:off x="7896250" y="4297190"/>
            <a:ext cx="3384000" cy="1260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180975" indent="-180975">
              <a:buFont typeface="Arial" panose="020B0604020202020204" pitchFamily="34" charset="0"/>
              <a:buChar char="•"/>
              <a:defRPr kumimoji="1" sz="1400">
                <a:solidFill>
                  <a:schemeClr val="tx1"/>
                </a:solidFill>
                <a:latin typeface="Meiryo UI" panose="020B0604030504040204" pitchFamily="50" charset="-128"/>
                <a:ea typeface="Meiryo UI" panose="020B0604030504040204" pitchFamily="50" charset="-128"/>
              </a:defRPr>
            </a:lvl1pPr>
          </a:lstStyle>
          <a:p>
            <a:r>
              <a:rPr lang="en-US" altLang="ja-JP"/>
              <a:t>XX</a:t>
            </a:r>
          </a:p>
        </p:txBody>
      </p:sp>
      <p:sp>
        <p:nvSpPr>
          <p:cNvPr id="7" name="TextBox 35" descr="ｔ">
            <a:extLst>
              <a:ext uri="{FF2B5EF4-FFF2-40B4-BE49-F238E27FC236}">
                <a16:creationId xmlns:a16="http://schemas.microsoft.com/office/drawing/2014/main" id="{AE8B2C13-D28A-B9AD-B59D-64982D232006}"/>
              </a:ext>
            </a:extLst>
          </p:cNvPr>
          <p:cNvSpPr txBox="1"/>
          <p:nvPr/>
        </p:nvSpPr>
        <p:spPr>
          <a:xfrm>
            <a:off x="765599" y="1658555"/>
            <a:ext cx="3265456"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7ADA514D-BFD9-BF29-8F32-E6946E7226B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5" name="グループ化 14">
            <a:extLst>
              <a:ext uri="{FF2B5EF4-FFF2-40B4-BE49-F238E27FC236}">
                <a16:creationId xmlns:a16="http://schemas.microsoft.com/office/drawing/2014/main" id="{875E3B59-A2F6-E11F-008A-E418E134DE09}"/>
              </a:ext>
            </a:extLst>
          </p:cNvPr>
          <p:cNvGrpSpPr/>
          <p:nvPr/>
        </p:nvGrpSpPr>
        <p:grpSpPr>
          <a:xfrm>
            <a:off x="765599" y="1340300"/>
            <a:ext cx="3776255" cy="288000"/>
            <a:chOff x="156000" y="1879963"/>
            <a:chExt cx="5760000" cy="288000"/>
          </a:xfrm>
        </p:grpSpPr>
        <p:sp>
          <p:nvSpPr>
            <p:cNvPr id="17" name="正方形/長方形 16">
              <a:extLst>
                <a:ext uri="{FF2B5EF4-FFF2-40B4-BE49-F238E27FC236}">
                  <a16:creationId xmlns:a16="http://schemas.microsoft.com/office/drawing/2014/main" id="{4C050DDA-168E-35D7-BD88-022538E273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商用生産開始年限</a:t>
              </a:r>
            </a:p>
          </p:txBody>
        </p:sp>
        <p:cxnSp>
          <p:nvCxnSpPr>
            <p:cNvPr id="18" name="直線コネクタ 17">
              <a:extLst>
                <a:ext uri="{FF2B5EF4-FFF2-40B4-BE49-F238E27FC236}">
                  <a16:creationId xmlns:a16="http://schemas.microsoft.com/office/drawing/2014/main" id="{504BCE56-1B12-FDB1-5E28-620F8EDC788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9" name="グループ化 18">
            <a:extLst>
              <a:ext uri="{FF2B5EF4-FFF2-40B4-BE49-F238E27FC236}">
                <a16:creationId xmlns:a16="http://schemas.microsoft.com/office/drawing/2014/main" id="{8A837141-9755-6547-E97B-F8CA453B73A1}"/>
              </a:ext>
            </a:extLst>
          </p:cNvPr>
          <p:cNvGrpSpPr/>
          <p:nvPr/>
        </p:nvGrpSpPr>
        <p:grpSpPr>
          <a:xfrm>
            <a:off x="765599" y="2163627"/>
            <a:ext cx="10609135" cy="288000"/>
            <a:chOff x="156000" y="1879963"/>
            <a:chExt cx="5760000" cy="288000"/>
          </a:xfrm>
        </p:grpSpPr>
        <p:sp>
          <p:nvSpPr>
            <p:cNvPr id="20" name="正方形/長方形 19">
              <a:extLst>
                <a:ext uri="{FF2B5EF4-FFF2-40B4-BE49-F238E27FC236}">
                  <a16:creationId xmlns:a16="http://schemas.microsoft.com/office/drawing/2014/main" id="{7AF70CC0-4628-C40D-82A1-983BD45D2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r>
                <a:rPr kumimoji="1" lang="ja-JP" altLang="en-US" sz="1400" b="1">
                  <a:solidFill>
                    <a:schemeClr val="tx1"/>
                  </a:solidFill>
                  <a:latin typeface="Meiryo UI" panose="020B0604030504040204" pitchFamily="50" charset="-128"/>
                  <a:ea typeface="Meiryo UI" panose="020B0604030504040204" pitchFamily="50" charset="-128"/>
                </a:rPr>
                <a:t>の設定</a:t>
              </a:r>
            </a:p>
          </p:txBody>
        </p:sp>
        <p:cxnSp>
          <p:nvCxnSpPr>
            <p:cNvPr id="21" name="直線コネクタ 20">
              <a:extLst>
                <a:ext uri="{FF2B5EF4-FFF2-40B4-BE49-F238E27FC236}">
                  <a16:creationId xmlns:a16="http://schemas.microsoft.com/office/drawing/2014/main" id="{2F8BA410-4F94-4997-0332-FA1C8471D9F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81BB482C-138E-16CC-11B7-20DB1ADC4EF0}"/>
              </a:ext>
            </a:extLst>
          </p:cNvPr>
          <p:cNvGrpSpPr/>
          <p:nvPr/>
        </p:nvGrpSpPr>
        <p:grpSpPr>
          <a:xfrm>
            <a:off x="765600" y="2559403"/>
            <a:ext cx="1620000" cy="288000"/>
            <a:chOff x="156000" y="1879963"/>
            <a:chExt cx="5760000" cy="288000"/>
          </a:xfrm>
        </p:grpSpPr>
        <p:sp>
          <p:nvSpPr>
            <p:cNvPr id="23" name="正方形/長方形 22">
              <a:extLst>
                <a:ext uri="{FF2B5EF4-FFF2-40B4-BE49-F238E27FC236}">
                  <a16:creationId xmlns:a16="http://schemas.microsoft.com/office/drawing/2014/main" id="{A1189C69-E75B-D4D5-EAD2-8E64D05CF8E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KPI</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24" name="直線コネクタ 23">
              <a:extLst>
                <a:ext uri="{FF2B5EF4-FFF2-40B4-BE49-F238E27FC236}">
                  <a16:creationId xmlns:a16="http://schemas.microsoft.com/office/drawing/2014/main" id="{2D61CDCC-8FA2-8669-BBEF-25EE1500E38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4F0275F7-544F-E996-AF9C-152782553AB6}"/>
              </a:ext>
            </a:extLst>
          </p:cNvPr>
          <p:cNvGrpSpPr/>
          <p:nvPr/>
        </p:nvGrpSpPr>
        <p:grpSpPr>
          <a:xfrm>
            <a:off x="2495753" y="2563695"/>
            <a:ext cx="1800000" cy="288000"/>
            <a:chOff x="156000" y="1879963"/>
            <a:chExt cx="5760000" cy="288000"/>
          </a:xfrm>
        </p:grpSpPr>
        <p:sp>
          <p:nvSpPr>
            <p:cNvPr id="26" name="正方形/長方形 25">
              <a:extLst>
                <a:ext uri="{FF2B5EF4-FFF2-40B4-BE49-F238E27FC236}">
                  <a16:creationId xmlns:a16="http://schemas.microsoft.com/office/drawing/2014/main" id="{A2BF22C4-B785-286D-776E-FB91E17AC13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a:t>
              </a:r>
              <a:endParaRPr kumimoji="1" lang="en-US" altLang="ja-JP" sz="1400" b="1" baseline="300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14950625-1294-41AA-CCB8-0402E65D75E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3D5B4A25-2043-5435-B803-27DE11C4E6B9}"/>
              </a:ext>
            </a:extLst>
          </p:cNvPr>
          <p:cNvGrpSpPr/>
          <p:nvPr/>
        </p:nvGrpSpPr>
        <p:grpSpPr>
          <a:xfrm>
            <a:off x="4405906" y="2559403"/>
            <a:ext cx="3384000" cy="288000"/>
            <a:chOff x="156000" y="1879963"/>
            <a:chExt cx="5760000" cy="288000"/>
          </a:xfrm>
        </p:grpSpPr>
        <p:sp>
          <p:nvSpPr>
            <p:cNvPr id="33" name="正方形/長方形 32">
              <a:extLst>
                <a:ext uri="{FF2B5EF4-FFF2-40B4-BE49-F238E27FC236}">
                  <a16:creationId xmlns:a16="http://schemas.microsoft.com/office/drawing/2014/main" id="{496889C9-93DE-A665-BCC3-51BBE1338DF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目標年度・目標値の設定の考え方</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85A8BC64-4AF4-E170-75AC-2902FEC527B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5" name="グループ化 34">
            <a:extLst>
              <a:ext uri="{FF2B5EF4-FFF2-40B4-BE49-F238E27FC236}">
                <a16:creationId xmlns:a16="http://schemas.microsoft.com/office/drawing/2014/main" id="{A45C72C3-50E6-7B60-D256-464B2A03EB38}"/>
              </a:ext>
            </a:extLst>
          </p:cNvPr>
          <p:cNvGrpSpPr/>
          <p:nvPr/>
        </p:nvGrpSpPr>
        <p:grpSpPr>
          <a:xfrm>
            <a:off x="7900059" y="2559403"/>
            <a:ext cx="3384000" cy="288000"/>
            <a:chOff x="156000" y="1879963"/>
            <a:chExt cx="5760000" cy="288000"/>
          </a:xfrm>
        </p:grpSpPr>
        <p:sp>
          <p:nvSpPr>
            <p:cNvPr id="36" name="正方形/長方形 35">
              <a:extLst>
                <a:ext uri="{FF2B5EF4-FFF2-40B4-BE49-F238E27FC236}">
                  <a16:creationId xmlns:a16="http://schemas.microsoft.com/office/drawing/2014/main" id="{8502608E-6E39-0637-7DD5-D3C04083531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目標達成に向けたアプローチ</a:t>
              </a:r>
              <a:endParaRPr kumimoji="1" lang="en-US" altLang="ja-JP" sz="1400" b="1">
                <a:solidFill>
                  <a:schemeClr val="tx1"/>
                </a:solidFill>
                <a:latin typeface="Meiryo UI" panose="020B0604030504040204" pitchFamily="50" charset="-128"/>
                <a:ea typeface="Meiryo UI" panose="020B0604030504040204" pitchFamily="50" charset="-128"/>
              </a:endParaRPr>
            </a:p>
          </p:txBody>
        </p:sp>
        <p:cxnSp>
          <p:nvCxnSpPr>
            <p:cNvPr id="37" name="直線コネクタ 36">
              <a:extLst>
                <a:ext uri="{FF2B5EF4-FFF2-40B4-BE49-F238E27FC236}">
                  <a16:creationId xmlns:a16="http://schemas.microsoft.com/office/drawing/2014/main" id="{67337281-DDDD-BA4B-CD7D-55FD6018A6B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8" name="TextBox 51">
            <a:extLst>
              <a:ext uri="{FF2B5EF4-FFF2-40B4-BE49-F238E27FC236}">
                <a16:creationId xmlns:a16="http://schemas.microsoft.com/office/drawing/2014/main" id="{2AA8CB50-60E6-BC47-794F-F1FCFBC0A9A6}"/>
              </a:ext>
            </a:extLst>
          </p:cNvPr>
          <p:cNvSpPr txBox="1"/>
          <p:nvPr/>
        </p:nvSpPr>
        <p:spPr>
          <a:xfrm>
            <a:off x="4800249" y="1340300"/>
            <a:ext cx="6480000" cy="93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各事業者により、補助事業の要件達成に向けて設定した</a:t>
            </a:r>
            <a:r>
              <a:rPr lang="en-US" altLang="ja-JP" sz="1600">
                <a:solidFill>
                  <a:srgbClr val="2E3558"/>
                </a:solidFill>
                <a:latin typeface="+mn-ea"/>
              </a:rPr>
              <a:t>KPI</a:t>
            </a:r>
            <a:r>
              <a:rPr lang="ja-JP" altLang="en-US" sz="1600">
                <a:solidFill>
                  <a:srgbClr val="2E3558"/>
                </a:solidFill>
                <a:latin typeface="+mn-ea"/>
              </a:rPr>
              <a:t>（粗鋼生産あたりのＣＯ２削減率、技術固有の目標）の水準、生産開始年限を記載し、その設定の考え方と目標達成に向けたアプローチを記載ください</a:t>
            </a:r>
            <a:endParaRPr lang="en-US" altLang="ja-JP" sz="1600">
              <a:solidFill>
                <a:srgbClr val="2E3558"/>
              </a:solidFill>
              <a:latin typeface="+mn-ea"/>
            </a:endParaRPr>
          </a:p>
        </p:txBody>
      </p:sp>
      <p:sp>
        <p:nvSpPr>
          <p:cNvPr id="2" name="TextBox 23">
            <a:extLst>
              <a:ext uri="{FF2B5EF4-FFF2-40B4-BE49-F238E27FC236}">
                <a16:creationId xmlns:a16="http://schemas.microsoft.com/office/drawing/2014/main" id="{6B4A1D30-98E6-3702-76B3-77172D1CC73C}"/>
              </a:ext>
            </a:extLst>
          </p:cNvPr>
          <p:cNvSpPr txBox="1"/>
          <p:nvPr/>
        </p:nvSpPr>
        <p:spPr>
          <a:xfrm>
            <a:off x="788575" y="5937663"/>
            <a:ext cx="10620000" cy="20597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900">
                <a:solidFill>
                  <a:schemeClr val="tx1"/>
                </a:solidFill>
              </a:rPr>
              <a:t>※</a:t>
            </a:r>
            <a:r>
              <a:rPr lang="ja-JP" altLang="en-US" sz="900">
                <a:solidFill>
                  <a:schemeClr val="tx1"/>
                </a:solidFill>
              </a:rPr>
              <a:t>　要件達成に向けたより具体的な取組や、そうした取組を通じた要件達成の見通しなど、本ページに記載しきれない詳細については、別紙で示すこと。</a:t>
            </a:r>
            <a:endParaRPr lang="en-US" altLang="ja-JP" sz="900">
              <a:solidFill>
                <a:schemeClr val="tx1"/>
              </a:solidFill>
            </a:endParaRPr>
          </a:p>
        </p:txBody>
      </p:sp>
    </p:spTree>
    <p:extLst>
      <p:ext uri="{BB962C8B-B14F-4D97-AF65-F5344CB8AC3E}">
        <p14:creationId xmlns:p14="http://schemas.microsoft.com/office/powerpoint/2010/main" val="422855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1029564050"/>
              </p:ext>
            </p:extLst>
          </p:nvPr>
        </p:nvGraphicFramePr>
        <p:xfrm>
          <a:off x="765595" y="1584758"/>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R6</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R10</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latin typeface="Meiryo UI" panose="020B0604030504040204" pitchFamily="50" charset="-128"/>
                          <a:ea typeface="Meiryo UI" panose="020B0604030504040204" pitchFamily="50" charset="-128"/>
                        </a:rPr>
                        <a:t>排出削減が困難な産業における</a:t>
                      </a:r>
                    </a:p>
                    <a:p>
                      <a:pPr algn="ctr"/>
                      <a:r>
                        <a:rPr lang="ja-JP" altLang="en-US" sz="1100">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003238"/>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15</a:t>
            </a:r>
            <a:r>
              <a:rPr kumimoji="1" lang="ja-JP" altLang="en-US" sz="2000"/>
              <a:t>）将来の自立化に向けた計画</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将来の自立化に向け、運営維持に係る経費は</a:t>
            </a:r>
            <a:r>
              <a:rPr kumimoji="1" lang="en-US" altLang="ja-JP">
                <a:solidFill>
                  <a:schemeClr val="tx1"/>
                </a:solidFill>
              </a:rPr>
              <a:t>xx</a:t>
            </a:r>
            <a:r>
              <a:rPr kumimoji="1" lang="ja-JP" altLang="en-US">
                <a:solidFill>
                  <a:schemeClr val="tx1"/>
                </a:solidFill>
              </a:rPr>
              <a:t>から調達する予定</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E87FDCE-842B-1EE6-F4B7-DF976898736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b="1">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4B564580-1D41-F94A-1E7C-897B02927C97}"/>
              </a:ext>
            </a:extLst>
          </p:cNvPr>
          <p:cNvSpPr txBox="1"/>
          <p:nvPr/>
        </p:nvSpPr>
        <p:spPr>
          <a:xfrm>
            <a:off x="4060339" y="2823313"/>
            <a:ext cx="7200000" cy="7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補助対象以外のものも含め、当該事業全体の資金需要に対して、国費負担割合を明らかにするとともに、自己負担分の資金調達方針を記載ください</a:t>
            </a: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16</a:t>
            </a:r>
            <a:r>
              <a:rPr kumimoji="1" lang="ja-JP" altLang="en-US" sz="2000"/>
              <a:t>）想定されるリスク要因と対処方針　</a:t>
            </a:r>
            <a:r>
              <a:rPr kumimoji="1" lang="ja-JP" altLang="en-US" sz="2000">
                <a:solidFill>
                  <a:srgbClr val="FF0000"/>
                </a:solidFill>
              </a:rPr>
              <a:t>　</a:t>
            </a:r>
            <a:endParaRPr kumimoji="1" lang="en-US" sz="200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リスクに対して十分な対策を講じるが、</a:t>
            </a:r>
            <a:r>
              <a:rPr kumimoji="1" lang="en-US" altLang="ja-JP">
                <a:solidFill>
                  <a:schemeClr val="tx1"/>
                </a:solidFill>
              </a:rPr>
              <a:t>xx</a:t>
            </a:r>
            <a:r>
              <a:rPr kumimoji="1" lang="ja-JP" altLang="en-US">
                <a:solidFill>
                  <a:schemeClr val="tx1"/>
                </a:solidFill>
              </a:rPr>
              <a:t>等の事態に陥った場合には事業中止も検討</a:t>
            </a:r>
            <a:endParaRPr kumimoji="1" lang="en-US">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a:off x="796926" y="5048188"/>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9" name="Rectangle 43">
            <a:extLst>
              <a:ext uri="{FF2B5EF4-FFF2-40B4-BE49-F238E27FC236}">
                <a16:creationId xmlns:a16="http://schemas.microsoft.com/office/drawing/2014/main" id="{21E1FCBA-91BA-4C86-B005-F67049A83054}"/>
              </a:ext>
            </a:extLst>
          </p:cNvPr>
          <p:cNvSpPr/>
          <p:nvPr/>
        </p:nvSpPr>
        <p:spPr>
          <a:xfrm>
            <a:off x="796926" y="5166677"/>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事業中止の判断基準（定量的な基準を含む）：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3" name="Group 41">
            <a:extLst>
              <a:ext uri="{FF2B5EF4-FFF2-40B4-BE49-F238E27FC236}">
                <a16:creationId xmlns:a16="http://schemas.microsoft.com/office/drawing/2014/main" id="{74705407-1A0F-B987-1AB5-7479095C3B6C}"/>
              </a:ext>
            </a:extLst>
          </p:cNvPr>
          <p:cNvGrpSpPr/>
          <p:nvPr/>
        </p:nvGrpSpPr>
        <p:grpSpPr>
          <a:xfrm rot="16200000" flipH="1">
            <a:off x="5988000" y="4939793"/>
            <a:ext cx="216000" cy="216000"/>
            <a:chOff x="5937564" y="3833745"/>
            <a:chExt cx="306171" cy="306910"/>
          </a:xfrm>
        </p:grpSpPr>
        <p:sp>
          <p:nvSpPr>
            <p:cNvPr id="4" name="Freeform 94">
              <a:extLst>
                <a:ext uri="{FF2B5EF4-FFF2-40B4-BE49-F238E27FC236}">
                  <a16:creationId xmlns:a16="http://schemas.microsoft.com/office/drawing/2014/main" id="{34C15BD6-FFC1-BE9F-22D3-D4AB51B0208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5" name="Freeform 95">
              <a:extLst>
                <a:ext uri="{FF2B5EF4-FFF2-40B4-BE49-F238E27FC236}">
                  <a16:creationId xmlns:a16="http://schemas.microsoft.com/office/drawing/2014/main" id="{07F501A6-C5D5-FC40-F342-CB6F0D15A2F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5C84C3C9-808B-F9C3-0932-BC769EB6A19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1" name="グループ化 10">
            <a:extLst>
              <a:ext uri="{FF2B5EF4-FFF2-40B4-BE49-F238E27FC236}">
                <a16:creationId xmlns:a16="http://schemas.microsoft.com/office/drawing/2014/main" id="{29D9DFF0-ED31-2CB6-F9D4-16C421DDC4AF}"/>
              </a:ext>
            </a:extLst>
          </p:cNvPr>
          <p:cNvGrpSpPr/>
          <p:nvPr/>
        </p:nvGrpSpPr>
        <p:grpSpPr>
          <a:xfrm>
            <a:off x="765598" y="1233842"/>
            <a:ext cx="3420000" cy="288000"/>
            <a:chOff x="156000" y="1879963"/>
            <a:chExt cx="5760000" cy="288000"/>
          </a:xfrm>
        </p:grpSpPr>
        <p:sp>
          <p:nvSpPr>
            <p:cNvPr id="27" name="正方形/長方形 26">
              <a:extLst>
                <a:ext uri="{FF2B5EF4-FFF2-40B4-BE49-F238E27FC236}">
                  <a16:creationId xmlns:a16="http://schemas.microsoft.com/office/drawing/2014/main" id="{44293AC5-DC36-1DAB-A60A-CA9E9B33D31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本事業実施における技術リスクと対応</a:t>
              </a:r>
            </a:p>
          </p:txBody>
        </p:sp>
        <p:cxnSp>
          <p:nvCxnSpPr>
            <p:cNvPr id="28" name="直線コネクタ 27">
              <a:extLst>
                <a:ext uri="{FF2B5EF4-FFF2-40B4-BE49-F238E27FC236}">
                  <a16:creationId xmlns:a16="http://schemas.microsoft.com/office/drawing/2014/main" id="{38B18EDB-CE97-97CE-B0E0-82A9A84E23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0" name="グループ化 29">
            <a:extLst>
              <a:ext uri="{FF2B5EF4-FFF2-40B4-BE49-F238E27FC236}">
                <a16:creationId xmlns:a16="http://schemas.microsoft.com/office/drawing/2014/main" id="{C353D18E-FAA8-A9D6-30D0-F5D8731CD3AD}"/>
              </a:ext>
            </a:extLst>
          </p:cNvPr>
          <p:cNvGrpSpPr/>
          <p:nvPr/>
        </p:nvGrpSpPr>
        <p:grpSpPr>
          <a:xfrm>
            <a:off x="4386000" y="1233842"/>
            <a:ext cx="3420000" cy="288000"/>
            <a:chOff x="156000" y="1879963"/>
            <a:chExt cx="5760000" cy="288000"/>
          </a:xfrm>
        </p:grpSpPr>
        <p:sp>
          <p:nvSpPr>
            <p:cNvPr id="31" name="正方形/長方形 30">
              <a:extLst>
                <a:ext uri="{FF2B5EF4-FFF2-40B4-BE49-F238E27FC236}">
                  <a16:creationId xmlns:a16="http://schemas.microsoft.com/office/drawing/2014/main" id="{8A59C425-CCD2-A5A8-B58A-0B1314E05E2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商用化（経済社会）におけるリスクと対応</a:t>
              </a:r>
            </a:p>
          </p:txBody>
        </p:sp>
        <p:cxnSp>
          <p:nvCxnSpPr>
            <p:cNvPr id="32" name="直線コネクタ 31">
              <a:extLst>
                <a:ext uri="{FF2B5EF4-FFF2-40B4-BE49-F238E27FC236}">
                  <a16:creationId xmlns:a16="http://schemas.microsoft.com/office/drawing/2014/main" id="{09422C9A-F413-A338-0E36-EB9116C95F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3" name="グループ化 32">
            <a:extLst>
              <a:ext uri="{FF2B5EF4-FFF2-40B4-BE49-F238E27FC236}">
                <a16:creationId xmlns:a16="http://schemas.microsoft.com/office/drawing/2014/main" id="{3D11F674-D0E6-FAD7-FDE6-6F34B216F0EE}"/>
              </a:ext>
            </a:extLst>
          </p:cNvPr>
          <p:cNvGrpSpPr/>
          <p:nvPr/>
        </p:nvGrpSpPr>
        <p:grpSpPr>
          <a:xfrm>
            <a:off x="8006402" y="1233842"/>
            <a:ext cx="3420000" cy="288000"/>
            <a:chOff x="156000" y="1879963"/>
            <a:chExt cx="5760000" cy="288000"/>
          </a:xfrm>
        </p:grpSpPr>
        <p:sp>
          <p:nvSpPr>
            <p:cNvPr id="34" name="正方形/長方形 33">
              <a:extLst>
                <a:ext uri="{FF2B5EF4-FFF2-40B4-BE49-F238E27FC236}">
                  <a16:creationId xmlns:a16="http://schemas.microsoft.com/office/drawing/2014/main" id="{19D6D709-ED25-B255-C67F-160F1005C89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その他（自然災害等）のリスクと対応</a:t>
              </a:r>
            </a:p>
          </p:txBody>
        </p:sp>
        <p:cxnSp>
          <p:nvCxnSpPr>
            <p:cNvPr id="35" name="直線コネクタ 34">
              <a:extLst>
                <a:ext uri="{FF2B5EF4-FFF2-40B4-BE49-F238E27FC236}">
                  <a16:creationId xmlns:a16="http://schemas.microsoft.com/office/drawing/2014/main" id="{8121B1B4-E728-0C19-D1E8-38BCF9574B5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6" name="ee4pContent3">
            <a:extLst>
              <a:ext uri="{FF2B5EF4-FFF2-40B4-BE49-F238E27FC236}">
                <a16:creationId xmlns:a16="http://schemas.microsoft.com/office/drawing/2014/main" id="{CCA5B1BA-AE1F-9889-779C-6ABF108D2891}"/>
              </a:ext>
            </a:extLst>
          </p:cNvPr>
          <p:cNvSpPr txBox="1"/>
          <p:nvPr/>
        </p:nvSpPr>
        <p:spPr>
          <a:xfrm>
            <a:off x="765598" y="1650783"/>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7" name="ee4pContent3">
            <a:extLst>
              <a:ext uri="{FF2B5EF4-FFF2-40B4-BE49-F238E27FC236}">
                <a16:creationId xmlns:a16="http://schemas.microsoft.com/office/drawing/2014/main" id="{AA6BDC9A-0DCA-5164-49CA-7F2D45F01C5A}"/>
              </a:ext>
            </a:extLst>
          </p:cNvPr>
          <p:cNvSpPr txBox="1"/>
          <p:nvPr/>
        </p:nvSpPr>
        <p:spPr>
          <a:xfrm>
            <a:off x="4386000" y="1651507"/>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4FA57351-457B-0020-AB4D-1A6061FF50FA}"/>
              </a:ext>
            </a:extLst>
          </p:cNvPr>
          <p:cNvSpPr txBox="1"/>
          <p:nvPr/>
        </p:nvSpPr>
        <p:spPr>
          <a:xfrm>
            <a:off x="8006402" y="1649610"/>
            <a:ext cx="34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40" name="TextBox 51">
            <a:extLst>
              <a:ext uri="{FF2B5EF4-FFF2-40B4-BE49-F238E27FC236}">
                <a16:creationId xmlns:a16="http://schemas.microsoft.com/office/drawing/2014/main" id="{11948610-6C1D-F4FA-B0D7-AB64B666DEFC}"/>
              </a:ext>
            </a:extLst>
          </p:cNvPr>
          <p:cNvSpPr txBox="1"/>
          <p:nvPr/>
        </p:nvSpPr>
        <p:spPr>
          <a:xfrm>
            <a:off x="765598" y="2329347"/>
            <a:ext cx="10660804" cy="1692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提案にかかる事業について、技術・経済・社会等の面において、どのような事業化リスクが存在するかを記載ください（失敗した状況を仮定し、その要因を探る議論等を社内で実践いただくことは、事業の成功確率を高め、万一の場合の損失を最小化する上で効果的です）</a:t>
            </a:r>
          </a:p>
          <a:p>
            <a:pPr marL="371475" indent="-285750">
              <a:buFont typeface="Arial" panose="020B0604020202020204" pitchFamily="34" charset="0"/>
              <a:buChar char="•"/>
            </a:pPr>
            <a:r>
              <a:rPr lang="ja-JP" altLang="en-US" sz="1600">
                <a:solidFill>
                  <a:srgbClr val="2E3558"/>
                </a:solidFill>
                <a:latin typeface="+mn-ea"/>
              </a:rPr>
              <a:t>さらに、それらへの対応策を十分に講じることを前提としつつ、どのような事態になった場合に事業を中止するかの判断基準についても定量的な観点を含め記載ください</a:t>
            </a:r>
          </a:p>
          <a:p>
            <a:pPr marL="371475" indent="-285750">
              <a:buFont typeface="Arial" panose="020B0604020202020204" pitchFamily="34" charset="0"/>
              <a:buChar char="•"/>
            </a:pPr>
            <a:r>
              <a:rPr lang="ja-JP" altLang="en-US" sz="1600">
                <a:solidFill>
                  <a:srgbClr val="2E3558"/>
                </a:solidFill>
                <a:latin typeface="+mn-ea"/>
              </a:rPr>
              <a:t>特に、商用化（経済社会）リスクには、原料の調達リスクも含め記載ください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4097600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chemeClr val="tx1"/>
                </a:solidFill>
                <a:latin typeface="Meiryo UI" panose="020B0604030504040204" pitchFamily="50" charset="-128"/>
                <a:ea typeface="Meiryo UI" panose="020B0604030504040204" pitchFamily="50" charset="-128"/>
              </a:rPr>
              <a:t>２．排出削減への貢献</a:t>
            </a:r>
            <a:endParaRPr kumimoji="1" lang="en-US" sz="54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4" name="吹き出し: 四角形 48">
            <a:extLst>
              <a:ext uri="{FF2B5EF4-FFF2-40B4-BE49-F238E27FC236}">
                <a16:creationId xmlns:a16="http://schemas.microsoft.com/office/drawing/2014/main" id="{C1288A21-173C-53FA-0A41-782143441F4B}"/>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69894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２．排出削減への貢献／</a:t>
            </a:r>
            <a:r>
              <a:rPr kumimoji="1" lang="zh-TW" altLang="en-US" sz="2000"/>
              <a:t>本事業</a:t>
            </a:r>
            <a:r>
              <a:rPr kumimoji="1" lang="ja-JP" altLang="en-US" sz="2000"/>
              <a:t>による</a:t>
            </a:r>
            <a:r>
              <a:rPr kumimoji="1" lang="en-US" altLang="ja-JP" sz="2000"/>
              <a:t>CO</a:t>
            </a:r>
            <a:r>
              <a:rPr kumimoji="1" lang="en-US" altLang="ja-JP" sz="2000" baseline="-25000"/>
              <a:t>2</a:t>
            </a:r>
            <a:r>
              <a:rPr kumimoji="1" lang="ja-JP" altLang="en-US" sz="2000"/>
              <a:t>排出削減効果</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製造プロセス転換による</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削減は、</a:t>
            </a:r>
            <a:r>
              <a:rPr kumimoji="1" lang="en-US" altLang="ja-JP">
                <a:solidFill>
                  <a:schemeClr val="tx1"/>
                </a:solidFill>
              </a:rPr>
              <a:t>xx</a:t>
            </a:r>
            <a:r>
              <a:rPr kumimoji="1" lang="ja-JP" altLang="en-US">
                <a:solidFill>
                  <a:schemeClr val="tx1"/>
                </a:solidFill>
              </a:rPr>
              <a:t>を見込む</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2F1EB6F5-0373-E99A-2D41-CA6EF3D6F3CD}"/>
              </a:ext>
            </a:extLst>
          </p:cNvPr>
          <p:cNvSpPr>
            <a:spLocks/>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endParaRPr lang="en-US" altLang="ja-JP" sz="2000">
              <a:latin typeface="Meiryo UI" panose="020B0604030504040204" pitchFamily="50" charset="-128"/>
              <a:ea typeface="Meiryo UI" panose="020B0604030504040204" pitchFamily="50" charset="-128"/>
              <a:cs typeface="+mj-cs"/>
            </a:endParaRPr>
          </a:p>
        </p:txBody>
      </p:sp>
      <p:sp>
        <p:nvSpPr>
          <p:cNvPr id="5" name="TextBox 23">
            <a:extLst>
              <a:ext uri="{FF2B5EF4-FFF2-40B4-BE49-F238E27FC236}">
                <a16:creationId xmlns:a16="http://schemas.microsoft.com/office/drawing/2014/main" id="{2ABD909A-3F47-FA1C-4B6C-690EDD6CB302}"/>
              </a:ext>
            </a:extLst>
          </p:cNvPr>
          <p:cNvSpPr txBox="1"/>
          <p:nvPr/>
        </p:nvSpPr>
        <p:spPr>
          <a:xfrm>
            <a:off x="765598" y="6254021"/>
            <a:ext cx="9073974" cy="22860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000">
                <a:solidFill>
                  <a:schemeClr val="tx1"/>
                </a:solidFill>
              </a:rPr>
              <a:t>※1</a:t>
            </a:r>
            <a:r>
              <a:rPr lang="ja-JP" altLang="en-US" sz="1000">
                <a:solidFill>
                  <a:schemeClr val="tx1"/>
                </a:solidFill>
              </a:rPr>
              <a:t>　公募要領表</a:t>
            </a:r>
            <a:r>
              <a:rPr lang="en-US" altLang="ja-JP" sz="1000">
                <a:solidFill>
                  <a:schemeClr val="tx1"/>
                </a:solidFill>
              </a:rPr>
              <a:t>3</a:t>
            </a:r>
            <a:r>
              <a:rPr lang="ja-JP" altLang="en-US" sz="1000">
                <a:solidFill>
                  <a:schemeClr val="tx1"/>
                </a:solidFill>
              </a:rPr>
              <a:t>中の対象年度のことをいう　</a:t>
            </a:r>
            <a:endParaRPr lang="en-US" altLang="ja-JP" sz="1000">
              <a:solidFill>
                <a:schemeClr val="tx1"/>
              </a:solidFill>
            </a:endParaRPr>
          </a:p>
        </p:txBody>
      </p:sp>
      <p:sp>
        <p:nvSpPr>
          <p:cNvPr id="35" name="Rectangle 43">
            <a:extLst>
              <a:ext uri="{FF2B5EF4-FFF2-40B4-BE49-F238E27FC236}">
                <a16:creationId xmlns:a16="http://schemas.microsoft.com/office/drawing/2014/main" id="{B8EDFB08-89E6-B046-8AEF-6E2796128F77}"/>
              </a:ext>
            </a:extLst>
          </p:cNvPr>
          <p:cNvSpPr/>
          <p:nvPr/>
        </p:nvSpPr>
        <p:spPr>
          <a:xfrm>
            <a:off x="706894" y="1628300"/>
            <a:ext cx="5076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（対象年度</a:t>
            </a:r>
            <a:r>
              <a:rPr lang="en-US" altLang="ja-JP" sz="1400" b="1" baseline="30000">
                <a:solidFill>
                  <a:schemeClr val="tx1"/>
                </a:solidFill>
                <a:latin typeface="Meiryo UI" panose="020B0604030504040204" pitchFamily="50" charset="-128"/>
                <a:ea typeface="Meiryo UI" panose="020B0604030504040204" pitchFamily="50" charset="-128"/>
              </a:rPr>
              <a:t>※1</a:t>
            </a:r>
            <a:r>
              <a:rPr lang="ja-JP" altLang="en-US" sz="1400" b="1" i="1">
                <a:solidFill>
                  <a:schemeClr val="tx1"/>
                </a:solidFill>
                <a:latin typeface="Meiryo UI" panose="020B0604030504040204" pitchFamily="50" charset="-128"/>
                <a:ea typeface="Meiryo UI" panose="020B0604030504040204" pitchFamily="50" charset="-128"/>
              </a:rPr>
              <a:t>）</a:t>
            </a:r>
            <a:endParaRPr lang="en-US" altLang="ja-JP" sz="1400" b="1" i="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（原料）</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（生産品）</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生産品</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生産品</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CO</a:t>
            </a:r>
            <a:r>
              <a:rPr lang="en-US" altLang="ja-JP" sz="1400" b="1" baseline="-25000">
                <a:solidFill>
                  <a:schemeClr val="tx1"/>
                </a:solidFill>
                <a:latin typeface="Meiryo UI" panose="020B0604030504040204" pitchFamily="50" charset="-128"/>
                <a:ea typeface="Meiryo UI" panose="020B0604030504040204" pitchFamily="50" charset="-128"/>
              </a:rPr>
              <a:t>2</a:t>
            </a:r>
            <a:r>
              <a:rPr lang="ja-JP" altLang="en-US" sz="1400" b="1">
                <a:solidFill>
                  <a:schemeClr val="tx1"/>
                </a:solidFill>
                <a:latin typeface="Meiryo UI" panose="020B0604030504040204" pitchFamily="50" charset="-128"/>
                <a:ea typeface="Meiryo UI" panose="020B0604030504040204" pitchFamily="50" charset="-128"/>
              </a:rPr>
              <a:t>削減率・量）</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xxtCO</a:t>
            </a:r>
            <a:r>
              <a:rPr lang="en-US" altLang="ja-JP" sz="1400" baseline="-25000">
                <a:solidFill>
                  <a:schemeClr val="tx1"/>
                </a:solidFill>
                <a:latin typeface="Meiryo UI" panose="020B0604030504040204" pitchFamily="50" charset="-128"/>
                <a:ea typeface="Meiryo UI" panose="020B0604030504040204" pitchFamily="50" charset="-128"/>
              </a:rPr>
              <a:t>2</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年削減</a:t>
            </a:r>
            <a:br>
              <a:rPr lang="en-US" altLang="ja-JP" sz="1400">
                <a:solidFill>
                  <a:schemeClr val="tx1"/>
                </a:solidFill>
                <a:latin typeface="Meiryo UI" panose="020B0604030504040204" pitchFamily="50" charset="-128"/>
                <a:ea typeface="Meiryo UI" panose="020B0604030504040204" pitchFamily="50" charset="-128"/>
              </a:rPr>
            </a:b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年度比</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減）</a:t>
            </a:r>
            <a:endParaRPr lang="en-US" altLang="ja-JP" sz="1400">
              <a:solidFill>
                <a:schemeClr val="tx1"/>
              </a:solidFill>
              <a:latin typeface="Meiryo UI" panose="020B0604030504040204" pitchFamily="50" charset="-128"/>
              <a:ea typeface="Meiryo UI" panose="020B0604030504040204" pitchFamily="50" charset="-128"/>
            </a:endParaRPr>
          </a:p>
          <a:p>
            <a:pPr marL="323850" lvl="1">
              <a:buClr>
                <a:schemeClr val="tx2"/>
              </a:buClr>
              <a:buSzPct val="100000"/>
            </a:pPr>
            <a:endParaRPr lang="en-US" altLang="ja-JP" sz="1400">
              <a:solidFill>
                <a:schemeClr val="tx1"/>
              </a:solidFill>
              <a:latin typeface="Meiryo UI" panose="020B0604030504040204" pitchFamily="50" charset="-128"/>
              <a:ea typeface="Meiryo UI" panose="020B0604030504040204" pitchFamily="50" charset="-128"/>
            </a:endParaRPr>
          </a:p>
          <a:p>
            <a:r>
              <a:rPr lang="ja-JP" altLang="en-US" sz="1400" b="1">
                <a:solidFill>
                  <a:schemeClr val="tx1"/>
                </a:solidFill>
                <a:latin typeface="Meiryo UI" panose="020B0604030504040204" pitchFamily="50" charset="-128"/>
                <a:ea typeface="Meiryo UI" panose="020B0604030504040204" pitchFamily="50" charset="-128"/>
              </a:rPr>
              <a:t>（排出削減に向けた取組）</a:t>
            </a:r>
            <a:endParaRPr lang="en-US" altLang="ja-JP" sz="1400" b="1">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Rectangle 43">
            <a:extLst>
              <a:ext uri="{FF2B5EF4-FFF2-40B4-BE49-F238E27FC236}">
                <a16:creationId xmlns:a16="http://schemas.microsoft.com/office/drawing/2014/main" id="{53F2F895-E970-2AC2-E6E9-B11F40FAA7DC}"/>
              </a:ext>
            </a:extLst>
          </p:cNvPr>
          <p:cNvSpPr/>
          <p:nvPr/>
        </p:nvSpPr>
        <p:spPr>
          <a:xfrm>
            <a:off x="6239438" y="1583848"/>
            <a:ext cx="5184000" cy="437718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（導出過程）</a:t>
            </a:r>
            <a:endParaRPr lang="en-US" altLang="ja-JP" sz="1400" b="1" i="1">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46038" lvl="1">
              <a:buClr>
                <a:schemeClr val="tx2"/>
              </a:buClr>
              <a:buSzPct val="100000"/>
            </a:pPr>
            <a:r>
              <a:rPr lang="ja-JP" altLang="en-US" sz="1400" b="1" i="1">
                <a:solidFill>
                  <a:schemeClr val="tx1"/>
                </a:solidFill>
                <a:latin typeface="Meiryo UI" panose="020B0604030504040204" pitchFamily="50" charset="-128"/>
                <a:ea typeface="Meiryo UI" panose="020B0604030504040204" pitchFamily="50" charset="-128"/>
              </a:rPr>
              <a:t>（出典）</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err="1">
                <a:solidFill>
                  <a:schemeClr val="tx1"/>
                </a:solidFill>
                <a:latin typeface="Meiryo UI" panose="020B0604030504040204" pitchFamily="50" charset="-128"/>
                <a:ea typeface="Meiryo UI" panose="020B0604030504040204" pitchFamily="50" charset="-128"/>
              </a:rPr>
              <a:t>Xxx</a:t>
            </a: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261938" lvl="1" indent="-2159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grpSp>
        <p:nvGrpSpPr>
          <p:cNvPr id="2" name="グループ化 1">
            <a:extLst>
              <a:ext uri="{FF2B5EF4-FFF2-40B4-BE49-F238E27FC236}">
                <a16:creationId xmlns:a16="http://schemas.microsoft.com/office/drawing/2014/main" id="{55211EF9-E065-BD92-157A-6430625008F3}"/>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4F5EA1B1-EEF9-7498-549A-435EF538945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商用生産時の</a:t>
              </a:r>
              <a:r>
                <a:rPr kumimoji="1" lang="en-US" altLang="ja-JP" sz="1400" b="1">
                  <a:solidFill>
                    <a:schemeClr val="tx1"/>
                  </a:solidFill>
                  <a:latin typeface="Meiryo UI" panose="020B0604030504040204" pitchFamily="50" charset="-128"/>
                  <a:ea typeface="Meiryo UI" panose="020B0604030504040204" pitchFamily="50" charset="-128"/>
                </a:rPr>
                <a:t>CO</a:t>
              </a:r>
              <a:r>
                <a:rPr kumimoji="1" lang="en-US" altLang="ja-JP" sz="1400" b="1" baseline="-25000">
                  <a:solidFill>
                    <a:schemeClr val="tx1"/>
                  </a:solidFill>
                  <a:latin typeface="Meiryo UI" panose="020B0604030504040204" pitchFamily="50" charset="-128"/>
                  <a:ea typeface="Meiryo UI" panose="020B0604030504040204" pitchFamily="50" charset="-128"/>
                </a:rPr>
                <a:t>2</a:t>
              </a:r>
              <a:r>
                <a:rPr kumimoji="1" lang="ja-JP" altLang="en-US" sz="1400" b="1">
                  <a:solidFill>
                    <a:schemeClr val="tx1"/>
                  </a:solidFill>
                  <a:latin typeface="Meiryo UI" panose="020B0604030504040204" pitchFamily="50" charset="-128"/>
                  <a:ea typeface="Meiryo UI" panose="020B0604030504040204" pitchFamily="50" charset="-128"/>
                </a:rPr>
                <a:t>排出削減効果</a:t>
              </a:r>
            </a:p>
          </p:txBody>
        </p:sp>
        <p:cxnSp>
          <p:nvCxnSpPr>
            <p:cNvPr id="9" name="直線コネクタ 8">
              <a:extLst>
                <a:ext uri="{FF2B5EF4-FFF2-40B4-BE49-F238E27FC236}">
                  <a16:creationId xmlns:a16="http://schemas.microsoft.com/office/drawing/2014/main" id="{4C5FBECA-0D5D-B7E8-AAA3-A12122297A6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2C115DE4-2B71-9783-E223-B2A7699A0E61}"/>
              </a:ext>
            </a:extLst>
          </p:cNvPr>
          <p:cNvGrpSpPr/>
          <p:nvPr/>
        </p:nvGrpSpPr>
        <p:grpSpPr>
          <a:xfrm>
            <a:off x="6239438" y="1204814"/>
            <a:ext cx="5184000" cy="288000"/>
            <a:chOff x="156000" y="1879963"/>
            <a:chExt cx="5760000" cy="288000"/>
          </a:xfrm>
        </p:grpSpPr>
        <p:sp>
          <p:nvSpPr>
            <p:cNvPr id="11" name="正方形/長方形 10">
              <a:extLst>
                <a:ext uri="{FF2B5EF4-FFF2-40B4-BE49-F238E27FC236}">
                  <a16:creationId xmlns:a16="http://schemas.microsoft.com/office/drawing/2014/main" id="{2B733642-F0C2-B231-8EB7-22909FD7657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導出根拠</a:t>
              </a:r>
            </a:p>
          </p:txBody>
        </p:sp>
        <p:cxnSp>
          <p:nvCxnSpPr>
            <p:cNvPr id="12" name="直線コネクタ 11">
              <a:extLst>
                <a:ext uri="{FF2B5EF4-FFF2-40B4-BE49-F238E27FC236}">
                  <a16:creationId xmlns:a16="http://schemas.microsoft.com/office/drawing/2014/main" id="{ADA2FBCA-B4B8-B5B4-8291-85D008CB67E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3B0B5B6B-5A16-296E-C5E7-BA3F916085D5}"/>
              </a:ext>
            </a:extLst>
          </p:cNvPr>
          <p:cNvSpPr txBox="1"/>
          <p:nvPr/>
        </p:nvSpPr>
        <p:spPr>
          <a:xfrm>
            <a:off x="2843098" y="1665274"/>
            <a:ext cx="3060000" cy="162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商用生産時の</a:t>
            </a:r>
            <a:r>
              <a:rPr lang="ja-JP" altLang="en-US" sz="1600" b="1" u="sng">
                <a:solidFill>
                  <a:srgbClr val="2E3558"/>
                </a:solidFill>
                <a:latin typeface="+mn-ea"/>
              </a:rPr>
              <a:t>原材料調達から製造・廃棄までのライフサイクル全体での</a:t>
            </a:r>
            <a:r>
              <a:rPr lang="en-US" altLang="ja-JP" sz="1600" b="1" u="sng">
                <a:solidFill>
                  <a:srgbClr val="2E3558"/>
                </a:solidFill>
                <a:latin typeface="+mn-ea"/>
              </a:rPr>
              <a:t>CO</a:t>
            </a:r>
            <a:r>
              <a:rPr lang="en-US" altLang="ja-JP" sz="1600" b="1" u="sng" baseline="-25000">
                <a:solidFill>
                  <a:srgbClr val="2E3558"/>
                </a:solidFill>
                <a:latin typeface="+mn-ea"/>
              </a:rPr>
              <a:t>2</a:t>
            </a:r>
            <a:r>
              <a:rPr lang="ja-JP" altLang="en-US" sz="1600" b="1" u="sng">
                <a:solidFill>
                  <a:srgbClr val="2E3558"/>
                </a:solidFill>
                <a:latin typeface="+mn-ea"/>
              </a:rPr>
              <a:t>排出削減</a:t>
            </a:r>
            <a:r>
              <a:rPr lang="ja-JP" altLang="en-US" sz="1600">
                <a:solidFill>
                  <a:srgbClr val="2E3558"/>
                </a:solidFill>
                <a:latin typeface="+mn-ea"/>
              </a:rPr>
              <a:t>に向けてどのような取組を予定しているかを記載ください</a:t>
            </a:r>
          </a:p>
        </p:txBody>
      </p:sp>
      <p:sp>
        <p:nvSpPr>
          <p:cNvPr id="16" name="TextBox 51">
            <a:extLst>
              <a:ext uri="{FF2B5EF4-FFF2-40B4-BE49-F238E27FC236}">
                <a16:creationId xmlns:a16="http://schemas.microsoft.com/office/drawing/2014/main" id="{878A382A-7FE5-45C3-F19A-78F79FF78AAB}"/>
              </a:ext>
            </a:extLst>
          </p:cNvPr>
          <p:cNvSpPr txBox="1"/>
          <p:nvPr/>
        </p:nvSpPr>
        <p:spPr>
          <a:xfrm>
            <a:off x="8039302" y="4934857"/>
            <a:ext cx="3384136" cy="80998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排出原単位の出典・データベース元等を記載ください</a:t>
            </a:r>
          </a:p>
        </p:txBody>
      </p:sp>
      <p:sp>
        <p:nvSpPr>
          <p:cNvPr id="3" name="TextBox 51">
            <a:extLst>
              <a:ext uri="{FF2B5EF4-FFF2-40B4-BE49-F238E27FC236}">
                <a16:creationId xmlns:a16="http://schemas.microsoft.com/office/drawing/2014/main" id="{E8BA34BB-DF65-4933-43C4-1D21D9326245}"/>
              </a:ext>
            </a:extLst>
          </p:cNvPr>
          <p:cNvSpPr txBox="1"/>
          <p:nvPr/>
        </p:nvSpPr>
        <p:spPr>
          <a:xfrm>
            <a:off x="8039302" y="1666473"/>
            <a:ext cx="3384136" cy="2094294"/>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600">
                <a:solidFill>
                  <a:srgbClr val="2E3558"/>
                </a:solidFill>
                <a:latin typeface="+mn-ea"/>
              </a:rPr>
              <a:t>エネルギー消費量やそれに対する排出原単位（排出量を示す係数）を基に、排出削減量を導出した計算式を記載ください</a:t>
            </a:r>
            <a:endParaRPr lang="en-US" altLang="ja-JP" sz="1600">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また、上記算出において用いた評価手法とその評価手法を選択した理由も記載ください</a:t>
            </a:r>
          </a:p>
        </p:txBody>
      </p:sp>
    </p:spTree>
    <p:extLst>
      <p:ext uri="{BB962C8B-B14F-4D97-AF65-F5344CB8AC3E}">
        <p14:creationId xmlns:p14="http://schemas.microsoft.com/office/powerpoint/2010/main" val="1481847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chemeClr val="tx1"/>
                </a:solidFill>
                <a:latin typeface="Meiryo UI" panose="020B0604030504040204" pitchFamily="50" charset="-128"/>
                <a:ea typeface="Meiryo UI" panose="020B0604030504040204" pitchFamily="50" charset="-128"/>
              </a:rPr>
              <a:t>３．民間企業のみでは投資判断が真に困難な事業への適格性</a:t>
            </a:r>
            <a:endParaRPr kumimoji="1" lang="en-US" sz="54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4" name="吹き出し: 四角形 48">
            <a:extLst>
              <a:ext uri="{FF2B5EF4-FFF2-40B4-BE49-F238E27FC236}">
                <a16:creationId xmlns:a16="http://schemas.microsoft.com/office/drawing/2014/main" id="{6FD590BE-1B23-E679-BEA9-79B9AAC6357F}"/>
              </a:ext>
            </a:extLst>
          </p:cNvPr>
          <p:cNvSpPr/>
          <p:nvPr/>
        </p:nvSpPr>
        <p:spPr>
          <a:xfrm flipH="1">
            <a:off x="8584263" y="172646"/>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基準</a:t>
            </a:r>
            <a:endParaRPr kumimoji="1" lang="en-US" sz="1200" b="1">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1894564"/>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038259"/>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1</a:t>
            </a:r>
            <a:r>
              <a:rPr kumimoji="1" lang="ja-JP" altLang="en-US" sz="2000"/>
              <a:t>）経済的基準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補助を前提としない場合は</a:t>
            </a:r>
            <a:r>
              <a:rPr kumimoji="1" lang="en-US" altLang="ja-JP">
                <a:solidFill>
                  <a:schemeClr val="tx1"/>
                </a:solidFill>
              </a:rPr>
              <a:t>xx</a:t>
            </a:r>
            <a:r>
              <a:rPr kumimoji="1" lang="ja-JP" altLang="en-US">
                <a:solidFill>
                  <a:schemeClr val="tx1"/>
                </a:solidFill>
              </a:rPr>
              <a:t>であったが、補助対象となることで</a:t>
            </a:r>
            <a:r>
              <a:rPr kumimoji="1" lang="en-US" altLang="ja-JP">
                <a:solidFill>
                  <a:schemeClr val="tx1"/>
                </a:solidFill>
              </a:rPr>
              <a:t>xx</a:t>
            </a:r>
            <a:r>
              <a:rPr kumimoji="1" lang="ja-JP" altLang="en-US">
                <a:solidFill>
                  <a:schemeClr val="tx1"/>
                </a:solidFill>
              </a:rPr>
              <a:t>となる見込み</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3F17CBE-0B58-6E89-706C-E4C1F4A27E3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補助がない場合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補助がある場合</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1894564"/>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1833495"/>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578059"/>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自社の基準値</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1898662"/>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038259"/>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1833495"/>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578059"/>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b="1">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b="1">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1894564"/>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038259"/>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177800" indent="-17780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4B881E6-EBEE-039A-1363-7227A4CBA30F}"/>
              </a:ext>
            </a:extLst>
          </p:cNvPr>
          <p:cNvSpPr/>
          <p:nvPr/>
        </p:nvSpPr>
        <p:spPr>
          <a:xfrm>
            <a:off x="6436486" y="3986851"/>
            <a:ext cx="4716000" cy="27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審査基</a:t>
            </a:r>
            <a:r>
              <a:rPr kumimoji="1" lang="ja-JP" altLang="en-US" sz="1400" strike="sngStrike">
                <a:solidFill>
                  <a:schemeClr val="tx1"/>
                </a:solidFill>
                <a:latin typeface="Meiryo UI" panose="020B0604030504040204" pitchFamily="50" charset="-128"/>
                <a:ea typeface="Meiryo UI" panose="020B0604030504040204" pitchFamily="50" charset="-128"/>
              </a:rPr>
              <a:t>準</a:t>
            </a:r>
            <a:r>
              <a:rPr kumimoji="1" lang="ja-JP" altLang="en-US" sz="1400">
                <a:solidFill>
                  <a:schemeClr val="tx1"/>
                </a:solidFill>
                <a:latin typeface="Meiryo UI" panose="020B0604030504040204" pitchFamily="50" charset="-128"/>
                <a:ea typeface="Meiryo UI" panose="020B0604030504040204" pitchFamily="50" charset="-128"/>
              </a:rPr>
              <a:t>のイメージ</a:t>
            </a:r>
            <a:endParaRPr kumimoji="1" lang="en-US" altLang="ja-JP">
              <a:solidFill>
                <a:schemeClr val="tx1"/>
              </a:solidFill>
              <a:latin typeface="Meiryo UI" panose="020B0604030504040204" pitchFamily="50" charset="-128"/>
              <a:ea typeface="Meiryo UI" panose="020B0604030504040204" pitchFamily="50" charset="-128"/>
            </a:endParaRPr>
          </a:p>
          <a:p>
            <a:pPr>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補助がない場合及び補助がある場合の赤枠を両方とも満たすこと</a:t>
            </a:r>
            <a:endParaRPr kumimoji="1" lang="en-US" altLang="ja-JP" sz="1200">
              <a:solidFill>
                <a:schemeClr val="tx1"/>
              </a:solidFill>
              <a:latin typeface="Meiryo UI" panose="020B0604030504040204" pitchFamily="50" charset="-128"/>
              <a:ea typeface="Meiryo UI" panose="020B0604030504040204" pitchFamily="50" charset="-128"/>
            </a:endParaRPr>
          </a:p>
          <a:p>
            <a:pPr algn="r">
              <a:spcBef>
                <a:spcPts val="600"/>
              </a:spcBef>
            </a:pPr>
            <a:r>
              <a:rPr kumimoji="1" lang="ja-JP" altLang="en-US" sz="1050">
                <a:solidFill>
                  <a:schemeClr val="tx1"/>
                </a:solidFill>
                <a:latin typeface="Meiryo UI" panose="020B0604030504040204" pitchFamily="50" charset="-128"/>
                <a:ea typeface="Meiryo UI" panose="020B0604030504040204" pitchFamily="50" charset="-128"/>
              </a:rPr>
              <a:t>凡例：〇基準値に達する、✕基準値に達しない</a:t>
            </a:r>
            <a:endParaRPr kumimoji="1" lang="en-US" sz="1050">
              <a:solidFill>
                <a:schemeClr val="tx1"/>
              </a:solidFill>
              <a:latin typeface="Meiryo UI" panose="020B0604030504040204" pitchFamily="50" charset="-128"/>
              <a:ea typeface="Meiryo UI" panose="020B0604030504040204" pitchFamily="50" charset="-128"/>
            </a:endParaRPr>
          </a:p>
        </p:txBody>
      </p:sp>
      <p:graphicFrame>
        <p:nvGraphicFramePr>
          <p:cNvPr id="21" name="表 25">
            <a:extLst>
              <a:ext uri="{FF2B5EF4-FFF2-40B4-BE49-F238E27FC236}">
                <a16:creationId xmlns:a16="http://schemas.microsoft.com/office/drawing/2014/main" id="{3A385799-A9CD-302D-6802-9BF964F6C280}"/>
              </a:ext>
            </a:extLst>
          </p:cNvPr>
          <p:cNvGraphicFramePr>
            <a:graphicFrameLocks noGrp="1"/>
          </p:cNvGraphicFramePr>
          <p:nvPr>
            <p:extLst>
              <p:ext uri="{D42A27DB-BD31-4B8C-83A1-F6EECF244321}">
                <p14:modId xmlns:p14="http://schemas.microsoft.com/office/powerpoint/2010/main" val="3049890871"/>
              </p:ext>
            </p:extLst>
          </p:nvPr>
        </p:nvGraphicFramePr>
        <p:xfrm>
          <a:off x="6556249" y="4831121"/>
          <a:ext cx="3384000" cy="1795200"/>
        </p:xfrm>
        <a:graphic>
          <a:graphicData uri="http://schemas.openxmlformats.org/drawingml/2006/table">
            <a:tbl>
              <a:tblPr firstRow="1" bandRow="1">
                <a:tableStyleId>{5C22544A-7EE6-4342-B048-85BDC9FD1C3A}</a:tableStyleId>
              </a:tblPr>
              <a:tblGrid>
                <a:gridCol w="540000">
                  <a:extLst>
                    <a:ext uri="{9D8B030D-6E8A-4147-A177-3AD203B41FA5}">
                      <a16:colId xmlns:a16="http://schemas.microsoft.com/office/drawing/2014/main" val="1541622440"/>
                    </a:ext>
                  </a:extLst>
                </a:gridCol>
                <a:gridCol w="936000">
                  <a:extLst>
                    <a:ext uri="{9D8B030D-6E8A-4147-A177-3AD203B41FA5}">
                      <a16:colId xmlns:a16="http://schemas.microsoft.com/office/drawing/2014/main" val="1048493979"/>
                    </a:ext>
                  </a:extLst>
                </a:gridCol>
                <a:gridCol w="432000">
                  <a:extLst>
                    <a:ext uri="{9D8B030D-6E8A-4147-A177-3AD203B41FA5}">
                      <a16:colId xmlns:a16="http://schemas.microsoft.com/office/drawing/2014/main" val="79989130"/>
                    </a:ext>
                  </a:extLst>
                </a:gridCol>
                <a:gridCol w="540000">
                  <a:extLst>
                    <a:ext uri="{9D8B030D-6E8A-4147-A177-3AD203B41FA5}">
                      <a16:colId xmlns:a16="http://schemas.microsoft.com/office/drawing/2014/main" val="3555249619"/>
                    </a:ext>
                  </a:extLst>
                </a:gridCol>
                <a:gridCol w="936000">
                  <a:extLst>
                    <a:ext uri="{9D8B030D-6E8A-4147-A177-3AD203B41FA5}">
                      <a16:colId xmlns:a16="http://schemas.microsoft.com/office/drawing/2014/main" val="1863338362"/>
                    </a:ext>
                  </a:extLst>
                </a:gridCol>
              </a:tblGrid>
              <a:tr h="144000">
                <a:tc gridSpan="2">
                  <a:txBody>
                    <a:bodyPr/>
                    <a:lstStyle/>
                    <a:p>
                      <a:pPr algn="ctr"/>
                      <a:r>
                        <a:rPr lang="ja-JP" altLang="en-US" sz="1000">
                          <a:latin typeface="Meiryo UI" panose="020B0604030504040204" pitchFamily="50" charset="-128"/>
                          <a:ea typeface="Meiryo UI" panose="020B0604030504040204" pitchFamily="50" charset="-128"/>
                        </a:rPr>
                        <a:t>補助がない場合</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p>
                  </a:txBody>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ja-JP" altLang="en-US" sz="1000">
                          <a:solidFill>
                            <a:schemeClr val="bg1"/>
                          </a:solidFill>
                          <a:latin typeface="Meiryo UI" panose="020B0604030504040204" pitchFamily="50" charset="-128"/>
                          <a:ea typeface="Meiryo UI" panose="020B0604030504040204" pitchFamily="50" charset="-128"/>
                        </a:rPr>
                        <a:t>補助がある場合</a:t>
                      </a:r>
                      <a:endParaRPr lang="en-US" sz="1000">
                        <a:solidFill>
                          <a:schemeClr val="bg1"/>
                        </a:solidFill>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tx1">
                        <a:lumMod val="50000"/>
                        <a:lumOff val="50000"/>
                      </a:schemeClr>
                    </a:solidFill>
                  </a:tcPr>
                </a:tc>
                <a:tc hMerge="1">
                  <a:txBody>
                    <a:bodyPr/>
                    <a:lstStyle/>
                    <a:p>
                      <a:endParaRPr lang="en-US">
                        <a:solidFill>
                          <a:schemeClr val="bg1"/>
                        </a:solidFill>
                      </a:endParaRPr>
                    </a:p>
                  </a:txBody>
                  <a:tcPr>
                    <a:solidFill>
                      <a:schemeClr val="tx1">
                        <a:lumMod val="50000"/>
                        <a:lumOff val="50000"/>
                      </a:schemeClr>
                    </a:solidFill>
                  </a:tcPr>
                </a:tc>
                <a:extLst>
                  <a:ext uri="{0D108BD9-81ED-4DB2-BD59-A6C34878D82A}">
                    <a16:rowId xmlns:a16="http://schemas.microsoft.com/office/drawing/2014/main" val="3866111226"/>
                  </a:ext>
                </a:extLst>
              </a:tr>
              <a:tr h="144000">
                <a:tc>
                  <a:txBody>
                    <a:bodyPr/>
                    <a:lstStyle/>
                    <a:p>
                      <a:pPr algn="ctr"/>
                      <a:r>
                        <a:rPr lang="en-US" altLang="ja-JP" sz="1000">
                          <a:latin typeface="Meiryo UI" panose="020B0604030504040204" pitchFamily="50" charset="-128"/>
                          <a:ea typeface="Meiryo UI" panose="020B0604030504040204" pitchFamily="50" charset="-128"/>
                        </a:rPr>
                        <a:t>IRR</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000">
                          <a:latin typeface="Meiryo UI" panose="020B0604030504040204" pitchFamily="50" charset="-128"/>
                          <a:ea typeface="Meiryo UI" panose="020B0604030504040204" pitchFamily="50" charset="-128"/>
                        </a:rPr>
                        <a:t>投資回収年数</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ja-JP" sz="1000">
                          <a:latin typeface="Meiryo UI" panose="020B0604030504040204" pitchFamily="50" charset="-128"/>
                          <a:ea typeface="Meiryo UI" panose="020B0604030504040204" pitchFamily="50" charset="-128"/>
                        </a:rPr>
                        <a:t>IRR</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tc>
                  <a:txBody>
                    <a:bodyPr/>
                    <a:lstStyle/>
                    <a:p>
                      <a:pPr algn="ctr"/>
                      <a:r>
                        <a:rPr lang="ja-JP" altLang="en-US" sz="1000">
                          <a:latin typeface="Meiryo UI" panose="020B0604030504040204" pitchFamily="50" charset="-128"/>
                          <a:ea typeface="Meiryo UI" panose="020B0604030504040204" pitchFamily="50" charset="-128"/>
                        </a:rPr>
                        <a:t>投資回収年数</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2729302372"/>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2983339503"/>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28575" cap="flat" cmpd="sng" algn="ctr">
                      <a:solidFill>
                        <a:srgbClr val="FF0000"/>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extLst>
                  <a:ext uri="{0D108BD9-81ED-4DB2-BD59-A6C34878D82A}">
                    <a16:rowId xmlns:a16="http://schemas.microsoft.com/office/drawing/2014/main" val="4158115606"/>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14464522"/>
                  </a:ext>
                </a:extLst>
              </a:tr>
              <a:tr h="144000">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pPr algn="ctr"/>
                      <a:r>
                        <a:rPr lang="ja-JP" altLang="en-US" sz="1000">
                          <a:latin typeface="Meiryo UI" panose="020B0604030504040204" pitchFamily="50" charset="-128"/>
                          <a:ea typeface="Meiryo UI" panose="020B0604030504040204" pitchFamily="50" charset="-128"/>
                        </a:rPr>
                        <a:t>✕</a:t>
                      </a:r>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28575" cap="flat" cmpd="sng" algn="ctr">
                      <a:solidFill>
                        <a:srgbClr val="FF0000"/>
                      </a:solidFill>
                      <a:prstDash val="solid"/>
                      <a:round/>
                      <a:headEnd type="none" w="med" len="med"/>
                      <a:tailEnd type="none" w="med" len="med"/>
                    </a:lnB>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28575" cap="flat" cmpd="sng" algn="ctr">
                      <a:solidFill>
                        <a:srgbClr val="FF0000"/>
                      </a:solidFill>
                      <a:prstDash val="solid"/>
                      <a:round/>
                      <a:headEnd type="none" w="med" len="med"/>
                      <a:tailEnd type="none" w="med" len="med"/>
                    </a:lnL>
                    <a:lnR w="28575" cap="flat" cmpd="sng" algn="ctr">
                      <a:solidFill>
                        <a:srgbClr val="FF0000"/>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1247129"/>
                  </a:ext>
                </a:extLst>
              </a:tr>
              <a:tr h="216000">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いずれか又は両方とも</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nchor="ctr">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28575" cap="flat" cmpd="sng" algn="ctr">
                      <a:solidFill>
                        <a:srgbClr val="FF000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rowSpan="2"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kumimoji="0" lang="en-US" altLang="ja-JP" sz="11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012277120"/>
                  </a:ext>
                </a:extLst>
              </a:tr>
              <a:tr h="216000">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a:latin typeface="Meiryo UI" panose="020B0604030504040204" pitchFamily="50" charset="-128"/>
                        <a:ea typeface="Meiryo UI" panose="020B0604030504040204" pitchFamily="50" charset="-128"/>
                      </a:endParaRPr>
                    </a:p>
                  </a:txBody>
                  <a:tcPr marL="72000" marR="72000" marT="36000" marB="36000">
                    <a:lnL w="6350" cap="flat" cmpd="sng" algn="ctr">
                      <a:no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tc hMerge="1" vMerge="1">
                  <a:txBody>
                    <a:bodyPr/>
                    <a:lstStyle/>
                    <a:p>
                      <a:r>
                        <a:rPr lang="ja-JP" altLang="en-US" sz="1100">
                          <a:latin typeface="Meiryo UI" panose="020B0604030504040204" pitchFamily="50" charset="-128"/>
                          <a:ea typeface="Meiryo UI" panose="020B0604030504040204" pitchFamily="50" charset="-128"/>
                        </a:rPr>
                        <a:t>✕</a:t>
                      </a:r>
                      <a:endParaRPr lang="en-US" sz="1100">
                        <a:latin typeface="Meiryo UI" panose="020B0604030504040204" pitchFamily="50" charset="-128"/>
                        <a:ea typeface="Meiryo UI" panose="020B0604030504040204" pitchFamily="50" charset="-128"/>
                      </a:endParaRPr>
                    </a:p>
                  </a:txBody>
                  <a:tcPr marL="72000" marR="72000" marT="36000" marB="36000">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644052775"/>
                  </a:ext>
                </a:extLst>
              </a:tr>
            </a:tbl>
          </a:graphicData>
        </a:graphic>
      </p:graphicFrame>
      <p:cxnSp>
        <p:nvCxnSpPr>
          <p:cNvPr id="10" name="直線矢印コネクタ 9">
            <a:extLst>
              <a:ext uri="{FF2B5EF4-FFF2-40B4-BE49-F238E27FC236}">
                <a16:creationId xmlns:a16="http://schemas.microsoft.com/office/drawing/2014/main" id="{1B5BD8E6-F1AB-B348-A7EF-E139DE30E82E}"/>
              </a:ext>
            </a:extLst>
          </p:cNvPr>
          <p:cNvCxnSpPr>
            <a:cxnSpLocks/>
          </p:cNvCxnSpPr>
          <p:nvPr/>
        </p:nvCxnSpPr>
        <p:spPr>
          <a:xfrm>
            <a:off x="8034879" y="5839751"/>
            <a:ext cx="439321"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id="{2ECCDDE0-72DB-70DB-39E0-98040723B3CB}"/>
              </a:ext>
            </a:extLst>
          </p:cNvPr>
          <p:cNvSpPr/>
          <p:nvPr/>
        </p:nvSpPr>
        <p:spPr>
          <a:xfrm>
            <a:off x="7686155" y="5710681"/>
            <a:ext cx="311611"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369606ED-E313-5E58-ECD9-4257C84F03A6}"/>
              </a:ext>
            </a:extLst>
          </p:cNvPr>
          <p:cNvSpPr/>
          <p:nvPr/>
        </p:nvSpPr>
        <p:spPr>
          <a:xfrm>
            <a:off x="8437087" y="5710681"/>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DF6294FB-199E-E7B9-CE22-FE098282DAC9}"/>
              </a:ext>
            </a:extLst>
          </p:cNvPr>
          <p:cNvSpPr/>
          <p:nvPr/>
        </p:nvSpPr>
        <p:spPr>
          <a:xfrm>
            <a:off x="8480714" y="5886387"/>
            <a:ext cx="1431162" cy="720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32" name="直線矢印コネクタ 31">
            <a:extLst>
              <a:ext uri="{FF2B5EF4-FFF2-40B4-BE49-F238E27FC236}">
                <a16:creationId xmlns:a16="http://schemas.microsoft.com/office/drawing/2014/main" id="{C4CDC373-E73C-2482-394D-351C1E0D9119}"/>
              </a:ext>
            </a:extLst>
          </p:cNvPr>
          <p:cNvCxnSpPr>
            <a:cxnSpLocks/>
          </p:cNvCxnSpPr>
          <p:nvPr/>
        </p:nvCxnSpPr>
        <p:spPr>
          <a:xfrm>
            <a:off x="8034879" y="5839751"/>
            <a:ext cx="439321" cy="576000"/>
          </a:xfrm>
          <a:prstGeom prst="bentConnector3">
            <a:avLst>
              <a:gd name="adj1" fmla="val 50000"/>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7" name="直線矢印コネクタ 46">
            <a:extLst>
              <a:ext uri="{FF2B5EF4-FFF2-40B4-BE49-F238E27FC236}">
                <a16:creationId xmlns:a16="http://schemas.microsoft.com/office/drawing/2014/main" id="{57D0C63D-DA7A-DE5B-1784-2B5A460E85BF}"/>
              </a:ext>
            </a:extLst>
          </p:cNvPr>
          <p:cNvCxnSpPr>
            <a:cxnSpLocks/>
          </p:cNvCxnSpPr>
          <p:nvPr/>
        </p:nvCxnSpPr>
        <p:spPr>
          <a:xfrm>
            <a:off x="8028737" y="5397858"/>
            <a:ext cx="2268000"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514D727C-0AD1-827C-D5DF-A7ECD4841410}"/>
              </a:ext>
            </a:extLst>
          </p:cNvPr>
          <p:cNvSpPr/>
          <p:nvPr/>
        </p:nvSpPr>
        <p:spPr>
          <a:xfrm>
            <a:off x="7686155" y="5487086"/>
            <a:ext cx="311611"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0DD29C9-F87B-090D-65D0-32F6D8DFD651}"/>
              </a:ext>
            </a:extLst>
          </p:cNvPr>
          <p:cNvSpPr/>
          <p:nvPr/>
        </p:nvSpPr>
        <p:spPr>
          <a:xfrm>
            <a:off x="10270457" y="5284215"/>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審査基準を</a:t>
            </a:r>
            <a:endParaRPr kumimoji="1" lang="en-US" altLang="ja-JP" sz="1100">
              <a:solidFill>
                <a:schemeClr val="tx1"/>
              </a:solidFill>
              <a:latin typeface="Meiryo UI" panose="020B0604030504040204" pitchFamily="50" charset="-128"/>
              <a:ea typeface="Meiryo UI" panose="020B0604030504040204" pitchFamily="50" charset="-128"/>
            </a:endParaRPr>
          </a:p>
          <a:p>
            <a:r>
              <a:rPr kumimoji="1" lang="ja-JP" altLang="en-US" sz="1100">
                <a:solidFill>
                  <a:schemeClr val="tx1"/>
                </a:solidFill>
                <a:latin typeface="Meiryo UI" panose="020B0604030504040204" pitchFamily="50" charset="-128"/>
                <a:ea typeface="Meiryo UI" panose="020B0604030504040204" pitchFamily="50" charset="-128"/>
              </a:rPr>
              <a:t>満たさない</a:t>
            </a:r>
            <a:endParaRPr kumimoji="1" lang="en-US" sz="1100">
              <a:solidFill>
                <a:schemeClr val="tx1"/>
              </a:solidFill>
              <a:latin typeface="Meiryo UI" panose="020B0604030504040204" pitchFamily="50" charset="-128"/>
              <a:ea typeface="Meiryo UI" panose="020B0604030504040204" pitchFamily="50" charset="-128"/>
            </a:endParaRPr>
          </a:p>
        </p:txBody>
      </p:sp>
      <p:cxnSp>
        <p:nvCxnSpPr>
          <p:cNvPr id="55" name="直線矢印コネクタ 54">
            <a:extLst>
              <a:ext uri="{FF2B5EF4-FFF2-40B4-BE49-F238E27FC236}">
                <a16:creationId xmlns:a16="http://schemas.microsoft.com/office/drawing/2014/main" id="{A2F95F48-6D53-D3FC-8286-F0E629073009}"/>
              </a:ext>
            </a:extLst>
          </p:cNvPr>
          <p:cNvCxnSpPr>
            <a:cxnSpLocks/>
          </p:cNvCxnSpPr>
          <p:nvPr/>
        </p:nvCxnSpPr>
        <p:spPr>
          <a:xfrm>
            <a:off x="9940249" y="5848343"/>
            <a:ext cx="356488"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FF953BCB-54EB-674A-C5EB-78FECA0BB89C}"/>
              </a:ext>
            </a:extLst>
          </p:cNvPr>
          <p:cNvSpPr/>
          <p:nvPr/>
        </p:nvSpPr>
        <p:spPr>
          <a:xfrm>
            <a:off x="10296737" y="5733636"/>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a:solidFill>
                  <a:srgbClr val="FF0000"/>
                </a:solidFill>
                <a:latin typeface="Meiryo UI" panose="020B0604030504040204" pitchFamily="50" charset="-128"/>
                <a:ea typeface="Meiryo UI" panose="020B0604030504040204" pitchFamily="50" charset="-128"/>
              </a:rPr>
              <a:t>審査基準を</a:t>
            </a:r>
            <a:endParaRPr kumimoji="1" lang="en-US" altLang="ja-JP" sz="1100">
              <a:solidFill>
                <a:srgbClr val="FF0000"/>
              </a:solidFill>
              <a:latin typeface="Meiryo UI" panose="020B0604030504040204" pitchFamily="50" charset="-128"/>
              <a:ea typeface="Meiryo UI" panose="020B0604030504040204" pitchFamily="50" charset="-128"/>
            </a:endParaRPr>
          </a:p>
          <a:p>
            <a:r>
              <a:rPr kumimoji="1" lang="ja-JP" altLang="en-US" sz="1100">
                <a:solidFill>
                  <a:srgbClr val="FF0000"/>
                </a:solidFill>
                <a:latin typeface="Meiryo UI" panose="020B0604030504040204" pitchFamily="50" charset="-128"/>
                <a:ea typeface="Meiryo UI" panose="020B0604030504040204" pitchFamily="50" charset="-128"/>
              </a:rPr>
              <a:t>満たす</a:t>
            </a:r>
            <a:endParaRPr kumimoji="1" lang="en-US" sz="1100">
              <a:solidFill>
                <a:srgbClr val="FF0000"/>
              </a:solidFill>
              <a:latin typeface="Meiryo UI" panose="020B0604030504040204" pitchFamily="50" charset="-128"/>
              <a:ea typeface="Meiryo UI" panose="020B0604030504040204" pitchFamily="50" charset="-128"/>
            </a:endParaRPr>
          </a:p>
        </p:txBody>
      </p:sp>
      <p:cxnSp>
        <p:nvCxnSpPr>
          <p:cNvPr id="62" name="直線矢印コネクタ 61">
            <a:extLst>
              <a:ext uri="{FF2B5EF4-FFF2-40B4-BE49-F238E27FC236}">
                <a16:creationId xmlns:a16="http://schemas.microsoft.com/office/drawing/2014/main" id="{F6100DB7-B253-C122-57C4-871F5016C7EA}"/>
              </a:ext>
            </a:extLst>
          </p:cNvPr>
          <p:cNvCxnSpPr>
            <a:cxnSpLocks/>
          </p:cNvCxnSpPr>
          <p:nvPr/>
        </p:nvCxnSpPr>
        <p:spPr>
          <a:xfrm>
            <a:off x="9940249" y="6400664"/>
            <a:ext cx="362692" cy="0"/>
          </a:xfrm>
          <a:prstGeom prst="straightConnector1">
            <a:avLst/>
          </a:prstGeom>
          <a:ln w="2857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3" name="正方形/長方形 62">
            <a:extLst>
              <a:ext uri="{FF2B5EF4-FFF2-40B4-BE49-F238E27FC236}">
                <a16:creationId xmlns:a16="http://schemas.microsoft.com/office/drawing/2014/main" id="{DD8255A2-0E98-0EA0-A302-0C5121CCD64D}"/>
              </a:ext>
            </a:extLst>
          </p:cNvPr>
          <p:cNvSpPr/>
          <p:nvPr/>
        </p:nvSpPr>
        <p:spPr>
          <a:xfrm>
            <a:off x="10302941" y="6285957"/>
            <a:ext cx="792754" cy="22941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100">
                <a:solidFill>
                  <a:schemeClr val="tx1"/>
                </a:solidFill>
                <a:latin typeface="Meiryo UI" panose="020B0604030504040204" pitchFamily="50" charset="-128"/>
                <a:ea typeface="Meiryo UI" panose="020B0604030504040204" pitchFamily="50" charset="-128"/>
              </a:rPr>
              <a:t>審査基準を</a:t>
            </a:r>
            <a:endParaRPr kumimoji="1" lang="en-US" altLang="ja-JP" sz="1100">
              <a:solidFill>
                <a:schemeClr val="tx1"/>
              </a:solidFill>
              <a:latin typeface="Meiryo UI" panose="020B0604030504040204" pitchFamily="50" charset="-128"/>
              <a:ea typeface="Meiryo UI" panose="020B0604030504040204" pitchFamily="50" charset="-128"/>
            </a:endParaRPr>
          </a:p>
          <a:p>
            <a:r>
              <a:rPr kumimoji="1" lang="ja-JP" altLang="en-US" sz="1100">
                <a:solidFill>
                  <a:schemeClr val="tx1"/>
                </a:solidFill>
                <a:latin typeface="Meiryo UI" panose="020B0604030504040204" pitchFamily="50" charset="-128"/>
                <a:ea typeface="Meiryo UI" panose="020B0604030504040204" pitchFamily="50" charset="-128"/>
              </a:rPr>
              <a:t>満たさない</a:t>
            </a:r>
            <a:endParaRPr kumimoji="1" lang="en-US" sz="11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204814"/>
            <a:ext cx="5184000"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8" y="4879487"/>
            <a:ext cx="5184000"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i="1">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6" y="5227456"/>
            <a:ext cx="533040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5" name="TextBox 51">
            <a:extLst>
              <a:ext uri="{FF2B5EF4-FFF2-40B4-BE49-F238E27FC236}">
                <a16:creationId xmlns:a16="http://schemas.microsoft.com/office/drawing/2014/main" id="{FEB19F37-5FC5-2CC5-AB29-7C4273F42AF0}"/>
              </a:ext>
            </a:extLst>
          </p:cNvPr>
          <p:cNvSpPr txBox="1"/>
          <p:nvPr/>
        </p:nvSpPr>
        <p:spPr>
          <a:xfrm>
            <a:off x="1988951" y="5252716"/>
            <a:ext cx="3960647" cy="839408"/>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a:solidFill>
                  <a:srgbClr val="2E3558"/>
                </a:solidFill>
                <a:latin typeface="+mn-ea"/>
              </a:rPr>
              <a:t>自社における投資判断の考え方、本事業実施による影響及びその導出過程を定量的な観点も含め記載ください</a:t>
            </a:r>
          </a:p>
        </p:txBody>
      </p:sp>
      <p:sp>
        <p:nvSpPr>
          <p:cNvPr id="46" name="TextBox 51">
            <a:extLst>
              <a:ext uri="{FF2B5EF4-FFF2-40B4-BE49-F238E27FC236}">
                <a16:creationId xmlns:a16="http://schemas.microsoft.com/office/drawing/2014/main" id="{B51E98E5-73F4-5074-631A-75FB761DD8C3}"/>
              </a:ext>
            </a:extLst>
          </p:cNvPr>
          <p:cNvSpPr txBox="1"/>
          <p:nvPr/>
        </p:nvSpPr>
        <p:spPr>
          <a:xfrm>
            <a:off x="2389206" y="1986388"/>
            <a:ext cx="8878671" cy="194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n-ea"/>
              </a:rPr>
              <a:t>補助対象となる製造プロセス転換に係る設備投資計画（商用生産期間含む）が、補助を前提としない場合には、投資計画の</a:t>
            </a:r>
            <a:r>
              <a:rPr lang="en-US" altLang="ja-JP" sz="1400">
                <a:solidFill>
                  <a:srgbClr val="2E3558"/>
                </a:solidFill>
                <a:latin typeface="+mn-ea"/>
              </a:rPr>
              <a:t>IRR</a:t>
            </a:r>
            <a:r>
              <a:rPr lang="ja-JP" altLang="en-US" sz="1400">
                <a:solidFill>
                  <a:srgbClr val="2E3558"/>
                </a:solidFill>
                <a:latin typeface="+mn-ea"/>
              </a:rPr>
              <a:t>（</a:t>
            </a:r>
            <a:r>
              <a:rPr lang="en-US" altLang="ja-JP" sz="1400">
                <a:solidFill>
                  <a:srgbClr val="2E3558"/>
                </a:solidFill>
                <a:latin typeface="+mn-ea"/>
              </a:rPr>
              <a:t>internal rate of return</a:t>
            </a:r>
            <a:r>
              <a:rPr lang="ja-JP" altLang="en-US" sz="1400">
                <a:solidFill>
                  <a:srgbClr val="2E3558"/>
                </a:solidFill>
                <a:latin typeface="+mn-ea"/>
              </a:rPr>
              <a:t>：内部利益率）や  投資回収期間が投資判断に至る水準には達しないが、補助対象となることで</a:t>
            </a:r>
            <a:r>
              <a:rPr lang="en-US" altLang="ja-JP" sz="1400">
                <a:solidFill>
                  <a:srgbClr val="2E3558"/>
                </a:solidFill>
                <a:latin typeface="+mn-ea"/>
              </a:rPr>
              <a:t>IRR</a:t>
            </a:r>
            <a:r>
              <a:rPr lang="ja-JP" altLang="en-US" sz="1400">
                <a:solidFill>
                  <a:srgbClr val="2E3558"/>
                </a:solidFill>
                <a:latin typeface="+mn-ea"/>
              </a:rPr>
              <a:t>及び投資回収期間が投資判断に至る水準に達する計画であるなど、民間企業のみでは経済性の確保が困難な計画となっていることを示してください（右下の「審査基準のイメージ」を参照）</a:t>
            </a:r>
          </a:p>
          <a:p>
            <a:pPr marL="371475" indent="-285750">
              <a:buFont typeface="Arial" panose="020B0604020202020204" pitchFamily="34" charset="0"/>
              <a:buChar char="•"/>
            </a:pPr>
            <a:r>
              <a:rPr lang="en-US" altLang="ja-JP" sz="1400">
                <a:solidFill>
                  <a:srgbClr val="2E3558"/>
                </a:solidFill>
                <a:latin typeface="+mn-ea"/>
              </a:rPr>
              <a:t>IRR</a:t>
            </a:r>
            <a:r>
              <a:rPr lang="ja-JP" altLang="en-US" sz="1400">
                <a:solidFill>
                  <a:srgbClr val="2E3558"/>
                </a:solidFill>
                <a:latin typeface="+mn-ea"/>
              </a:rPr>
              <a:t>や投資回収期間以外に、自社の投資判断において重視している基準があれば、その基準の補助がない場合／ある場合の数値を記載ください</a:t>
            </a:r>
          </a:p>
          <a:p>
            <a:pPr marL="371475" indent="-285750">
              <a:buFont typeface="Arial" panose="020B0604020202020204" pitchFamily="34" charset="0"/>
              <a:buChar char="•"/>
            </a:pPr>
            <a:r>
              <a:rPr lang="ja-JP" altLang="en-US" sz="1400">
                <a:solidFill>
                  <a:srgbClr val="2E3558"/>
                </a:solidFill>
                <a:latin typeface="+mn-ea"/>
              </a:rPr>
              <a:t>「他制度による収益等」として、政府・公的機関による規制・制度的措置等に関する一定の見通し（</a:t>
            </a:r>
            <a:r>
              <a:rPr lang="en-US" altLang="ja-JP" sz="1400">
                <a:solidFill>
                  <a:srgbClr val="2E3558"/>
                </a:solidFill>
                <a:latin typeface="+mn-ea"/>
              </a:rPr>
              <a:t>CO2</a:t>
            </a:r>
            <a:r>
              <a:rPr lang="ja-JP" altLang="en-US" sz="1400">
                <a:solidFill>
                  <a:srgbClr val="2E3558"/>
                </a:solidFill>
                <a:latin typeface="+mn-ea"/>
              </a:rPr>
              <a:t>価格等）を考慮しても構いません</a:t>
            </a: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2</a:t>
            </a:r>
            <a:r>
              <a:rPr kumimoji="1" lang="ja-JP" altLang="en-US" sz="2000"/>
              <a:t>）技術的基準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の観点から、補助対象事業の設備等が先進性を有する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35" descr="ｔ">
            <a:extLst>
              <a:ext uri="{FF2B5EF4-FFF2-40B4-BE49-F238E27FC236}">
                <a16:creationId xmlns:a16="http://schemas.microsoft.com/office/drawing/2014/main" id="{86592024-6AEC-E6A6-0502-741CE9482E85}"/>
              </a:ext>
            </a:extLst>
          </p:cNvPr>
          <p:cNvSpPr txBox="1"/>
          <p:nvPr/>
        </p:nvSpPr>
        <p:spPr>
          <a:xfrm>
            <a:off x="765598" y="2060451"/>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1572901"/>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1628300"/>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 name="正方形/長方形 1">
            <a:extLst>
              <a:ext uri="{FF2B5EF4-FFF2-40B4-BE49-F238E27FC236}">
                <a16:creationId xmlns:a16="http://schemas.microsoft.com/office/drawing/2014/main" id="{6AF96CC6-B52F-9CE7-466B-C5AC7D9510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204814"/>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b="1">
                  <a:solidFill>
                    <a:schemeClr val="tx1"/>
                  </a:solidFill>
                  <a:latin typeface="Meiryo UI" panose="020B0604030504040204" pitchFamily="50" charset="-128"/>
                  <a:ea typeface="Meiryo UI" panose="020B0604030504040204" pitchFamily="50" charset="-128"/>
                </a:rPr>
                <a:t>TRL</a:t>
              </a:r>
              <a:r>
                <a:rPr lang="ja-JP" altLang="en-US" sz="1400" b="1">
                  <a:solidFill>
                    <a:schemeClr val="tx1"/>
                  </a:solidFill>
                  <a:latin typeface="Meiryo UI" panose="020B0604030504040204" pitchFamily="50" charset="-128"/>
                  <a:ea typeface="Meiryo UI" panose="020B0604030504040204" pitchFamily="50" charset="-128"/>
                </a:rPr>
                <a:t>（</a:t>
              </a:r>
              <a:r>
                <a:rPr lang="en-US" altLang="ja-JP" sz="1400" b="1">
                  <a:solidFill>
                    <a:schemeClr val="tx1"/>
                  </a:solidFill>
                  <a:latin typeface="Meiryo UI" panose="020B0604030504040204" pitchFamily="50" charset="-128"/>
                  <a:ea typeface="Meiryo UI" panose="020B0604030504040204" pitchFamily="50" charset="-128"/>
                </a:rPr>
                <a:t>Technology Readiness Level</a:t>
              </a:r>
              <a:r>
                <a:rPr lang="ja-JP" altLang="en-US" sz="1400" b="1">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204814"/>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4658334"/>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075443"/>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204814"/>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8" name="TextBox 51">
            <a:extLst>
              <a:ext uri="{FF2B5EF4-FFF2-40B4-BE49-F238E27FC236}">
                <a16:creationId xmlns:a16="http://schemas.microsoft.com/office/drawing/2014/main" id="{4D4923F3-0DF6-5002-90EB-B3EED4AA45CE}"/>
              </a:ext>
            </a:extLst>
          </p:cNvPr>
          <p:cNvSpPr txBox="1"/>
          <p:nvPr/>
        </p:nvSpPr>
        <p:spPr>
          <a:xfrm>
            <a:off x="2389206" y="2233849"/>
            <a:ext cx="8878671"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en-US" altLang="ja-JP" sz="1600">
                <a:solidFill>
                  <a:srgbClr val="2E3558"/>
                </a:solidFill>
                <a:latin typeface="+mn-ea"/>
              </a:rPr>
              <a:t>TRL</a:t>
            </a:r>
            <a:r>
              <a:rPr lang="ja-JP" altLang="en-US" sz="1600">
                <a:solidFill>
                  <a:srgbClr val="2E3558"/>
                </a:solidFill>
                <a:latin typeface="+mn-ea"/>
              </a:rPr>
              <a:t> （</a:t>
            </a:r>
            <a:r>
              <a:rPr lang="en-US" altLang="ja-JP" sz="1600">
                <a:solidFill>
                  <a:srgbClr val="2E3558"/>
                </a:solidFill>
                <a:latin typeface="+mn-ea"/>
              </a:rPr>
              <a:t>Technology Readiness Level</a:t>
            </a:r>
            <a:r>
              <a:rPr lang="ja-JP" altLang="en-US" sz="1600">
                <a:solidFill>
                  <a:srgbClr val="2E3558"/>
                </a:solidFill>
                <a:latin typeface="+mn-ea"/>
              </a:rPr>
              <a:t>）などを用いつつ、</a:t>
            </a:r>
            <a:r>
              <a:rPr lang="ja-JP" altLang="en-US" sz="1600" b="1" u="sng">
                <a:solidFill>
                  <a:srgbClr val="2E3558"/>
                </a:solidFill>
                <a:latin typeface="+mn-ea"/>
              </a:rPr>
              <a:t>商用目的での使用が限定的であること、設備等の先進性のいずれかを記載してください（</a:t>
            </a:r>
            <a:r>
              <a:rPr lang="en-US" altLang="ja-JP" sz="1600" b="1" u="sng">
                <a:solidFill>
                  <a:srgbClr val="2E3558"/>
                </a:solidFill>
                <a:latin typeface="+mn-ea"/>
              </a:rPr>
              <a:t>1</a:t>
            </a:r>
            <a:r>
              <a:rPr lang="ja-JP" altLang="en-US" sz="1600" b="1" u="sng">
                <a:solidFill>
                  <a:srgbClr val="2E3558"/>
                </a:solidFill>
                <a:latin typeface="+mn-ea"/>
              </a:rPr>
              <a:t>つ以上の記載を求めます）</a:t>
            </a:r>
            <a:endParaRPr lang="en-US" altLang="ja-JP" sz="1600">
              <a:solidFill>
                <a:srgbClr val="2E3558"/>
              </a:solidFill>
              <a:latin typeface="+mn-ea"/>
            </a:endParaRPr>
          </a:p>
          <a:p>
            <a:pPr marL="371475" indent="-285750">
              <a:buFont typeface="Arial" panose="020B0604020202020204" pitchFamily="34" charset="0"/>
              <a:buChar char="•"/>
            </a:pPr>
            <a:r>
              <a:rPr lang="ja-JP" altLang="en-US" sz="1600">
                <a:solidFill>
                  <a:srgbClr val="2E3558"/>
                </a:solidFill>
                <a:latin typeface="+mn-ea"/>
              </a:rPr>
              <a:t>補助対象となる製品の生産に係る設備投資において用いられる技術が、商用目的での使用が限定的であることを</a:t>
            </a:r>
            <a:r>
              <a:rPr lang="en-US" altLang="ja-JP" sz="1600">
                <a:solidFill>
                  <a:srgbClr val="2E3558"/>
                </a:solidFill>
                <a:latin typeface="+mn-ea"/>
              </a:rPr>
              <a:t>TRL</a:t>
            </a:r>
            <a:r>
              <a:rPr lang="ja-JP" altLang="en-US" sz="1600">
                <a:solidFill>
                  <a:srgbClr val="2E3558"/>
                </a:solidFill>
                <a:latin typeface="+mn-ea"/>
              </a:rPr>
              <a:t>及びその設定根拠とともに記載ください</a:t>
            </a:r>
          </a:p>
          <a:p>
            <a:pPr marL="371475" indent="-285750">
              <a:buFont typeface="Arial" panose="020B0604020202020204" pitchFamily="34" charset="0"/>
              <a:buChar char="•"/>
            </a:pPr>
            <a:r>
              <a:rPr lang="ja-JP" altLang="en-US" sz="1600">
                <a:solidFill>
                  <a:srgbClr val="2E3558"/>
                </a:solidFill>
                <a:latin typeface="+mn-ea"/>
              </a:rPr>
              <a:t>国際水準に照らし合わせて、補助対象となる設備等が先進性を有する場合、その内容を記載ください</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本事業は自社にとって大規模な投資である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sp>
        <p:nvSpPr>
          <p:cNvPr id="19" name="TextBox 35" descr="ｔ">
            <a:extLst>
              <a:ext uri="{FF2B5EF4-FFF2-40B4-BE49-F238E27FC236}">
                <a16:creationId xmlns:a16="http://schemas.microsoft.com/office/drawing/2014/main" id="{F750846A-40B6-CE3D-8BFA-FC75BFC44BBB}"/>
              </a:ext>
            </a:extLst>
          </p:cNvPr>
          <p:cNvSpPr txBox="1"/>
          <p:nvPr/>
        </p:nvSpPr>
        <p:spPr>
          <a:xfrm>
            <a:off x="765596" y="163972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09564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389897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435489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22831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会社全体の売上高、</a:t>
              </a:r>
              <a:r>
                <a:rPr kumimoji="1" lang="en-US" altLang="ja-JP" sz="1400" b="1">
                  <a:solidFill>
                    <a:schemeClr val="tx1"/>
                  </a:solidFill>
                  <a:latin typeface="Meiryo UI" panose="020B0604030504040204" pitchFamily="50" charset="-128"/>
                  <a:ea typeface="Meiryo UI" panose="020B0604030504040204" pitchFamily="50" charset="-128"/>
                </a:rPr>
                <a:t>EBITDA</a:t>
              </a:r>
              <a:r>
                <a:rPr kumimoji="1" lang="ja-JP" altLang="en-US" sz="1400" b="1">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51">
            <a:extLst>
              <a:ext uri="{FF2B5EF4-FFF2-40B4-BE49-F238E27FC236}">
                <a16:creationId xmlns:a16="http://schemas.microsoft.com/office/drawing/2014/main" id="{408AC400-8478-7082-2986-18A85E8F598B}"/>
              </a:ext>
            </a:extLst>
          </p:cNvPr>
          <p:cNvSpPr txBox="1"/>
          <p:nvPr/>
        </p:nvSpPr>
        <p:spPr>
          <a:xfrm>
            <a:off x="6563434" y="2170600"/>
            <a:ext cx="4860000" cy="18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補助対象事業の総事業費が、企業規模に対して大規模なものである場合は、会社全体の売上高、</a:t>
            </a:r>
            <a:r>
              <a:rPr lang="en-US" altLang="ja-JP" sz="1600">
                <a:solidFill>
                  <a:srgbClr val="2E3558"/>
                </a:solidFill>
                <a:latin typeface="+mn-ea"/>
              </a:rPr>
              <a:t>EBITDA</a:t>
            </a:r>
            <a:r>
              <a:rPr lang="ja-JP" altLang="en-US" sz="1600">
                <a:solidFill>
                  <a:srgbClr val="2E3558"/>
                </a:solidFill>
                <a:latin typeface="+mn-ea"/>
              </a:rPr>
              <a:t>（直近３事業年度の平均）に対する補助対象事業の総事業費比率を記載ください</a:t>
            </a:r>
          </a:p>
        </p:txBody>
      </p:sp>
    </p:spTree>
    <p:extLst>
      <p:ext uri="{BB962C8B-B14F-4D97-AF65-F5344CB8AC3E}">
        <p14:creationId xmlns:p14="http://schemas.microsoft.com/office/powerpoint/2010/main" val="1627806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itle 1">
            <a:extLst>
              <a:ext uri="{FF2B5EF4-FFF2-40B4-BE49-F238E27FC236}">
                <a16:creationId xmlns:a16="http://schemas.microsoft.com/office/drawing/2014/main" id="{B0CD6EF9-B9A3-4EE4-A1FB-7F0DF6D7CDD1}"/>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t>３．民間企業のみでは投資判断が真に困難な事業への適格性／</a:t>
            </a:r>
            <a:r>
              <a:rPr kumimoji="1" lang="ja-JP" altLang="en-US" sz="2000"/>
              <a:t>（</a:t>
            </a:r>
            <a:r>
              <a:rPr kumimoji="1" lang="en-US" altLang="ja-JP" sz="2000"/>
              <a:t>3</a:t>
            </a:r>
            <a:r>
              <a:rPr kumimoji="1" lang="ja-JP" altLang="en-US" sz="2000"/>
              <a:t>）その他定性的基準</a:t>
            </a:r>
            <a:endParaRPr kumimoji="1" lang="en-US" sz="200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本事業は自社にとって</a:t>
            </a:r>
            <a:r>
              <a:rPr kumimoji="1" lang="en-US" altLang="ja-JP">
                <a:solidFill>
                  <a:schemeClr val="tx1"/>
                </a:solidFill>
              </a:rPr>
              <a:t>xx</a:t>
            </a:r>
            <a:r>
              <a:rPr kumimoji="1" lang="ja-JP" altLang="en-US">
                <a:solidFill>
                  <a:schemeClr val="tx1"/>
                </a:solidFill>
              </a:rPr>
              <a:t>のリスクが見込まれる</a:t>
            </a:r>
            <a:endParaRPr kumimoji="1" lang="en-US">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F6C69D70-3F13-BE64-78D8-CFCA177C5CC8}"/>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加点</a:t>
            </a:r>
          </a:p>
        </p:txBody>
      </p:sp>
      <p:grpSp>
        <p:nvGrpSpPr>
          <p:cNvPr id="5" name="グループ化 4">
            <a:extLst>
              <a:ext uri="{FF2B5EF4-FFF2-40B4-BE49-F238E27FC236}">
                <a16:creationId xmlns:a16="http://schemas.microsoft.com/office/drawing/2014/main" id="{A5767B53-1ADD-38CD-C3DC-483DF9880D6B}"/>
              </a:ext>
            </a:extLst>
          </p:cNvPr>
          <p:cNvGrpSpPr/>
          <p:nvPr/>
        </p:nvGrpSpPr>
        <p:grpSpPr>
          <a:xfrm>
            <a:off x="765597" y="1228313"/>
            <a:ext cx="10657837" cy="288000"/>
            <a:chOff x="156000" y="1879963"/>
            <a:chExt cx="5760000" cy="288000"/>
          </a:xfrm>
        </p:grpSpPr>
        <p:sp>
          <p:nvSpPr>
            <p:cNvPr id="6" name="正方形/長方形 5">
              <a:extLst>
                <a:ext uri="{FF2B5EF4-FFF2-40B4-BE49-F238E27FC236}">
                  <a16:creationId xmlns:a16="http://schemas.microsoft.com/office/drawing/2014/main" id="{4D153003-77AC-BF7B-5657-6CC4208EFE3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１</a:t>
              </a:r>
              <a:r>
                <a:rPr kumimoji="1" lang="en-US" altLang="ja-JP" sz="1400" b="1" dirty="0">
                  <a:solidFill>
                    <a:schemeClr val="tx1"/>
                  </a:solidFill>
                  <a:latin typeface="Meiryo UI" panose="020B0604030504040204" pitchFamily="50" charset="-128"/>
                  <a:ea typeface="Meiryo UI" panose="020B0604030504040204" pitchFamily="50" charset="-128"/>
                </a:rPr>
                <a:t>.</a:t>
              </a:r>
              <a:r>
                <a:rPr kumimoji="1" lang="ja-JP" altLang="en-US" sz="1400" b="1" dirty="0">
                  <a:solidFill>
                    <a:schemeClr val="tx1"/>
                  </a:solidFill>
                  <a:latin typeface="Meiryo UI" panose="020B0604030504040204" pitchFamily="50" charset="-128"/>
                  <a:ea typeface="Meiryo UI" panose="020B0604030504040204" pitchFamily="50" charset="-128"/>
                </a:rPr>
                <a:t>（</a:t>
              </a:r>
              <a:r>
                <a:rPr kumimoji="1" lang="en-US" altLang="ja-JP" sz="1400" b="1" dirty="0">
                  <a:solidFill>
                    <a:schemeClr val="tx1"/>
                  </a:solidFill>
                  <a:latin typeface="Meiryo UI" panose="020B0604030504040204" pitchFamily="50" charset="-128"/>
                  <a:ea typeface="Meiryo UI" panose="020B0604030504040204" pitchFamily="50" charset="-128"/>
                </a:rPr>
                <a:t>16</a:t>
              </a:r>
              <a:r>
                <a:rPr kumimoji="1" lang="ja-JP" altLang="en-US" sz="1400" b="1" dirty="0">
                  <a:solidFill>
                    <a:schemeClr val="tx1"/>
                  </a:solidFill>
                  <a:latin typeface="Meiryo UI" panose="020B0604030504040204" pitchFamily="50" charset="-128"/>
                  <a:ea typeface="Meiryo UI" panose="020B0604030504040204" pitchFamily="50" charset="-128"/>
                </a:rPr>
                <a:t>）で示した以外のリスク</a:t>
              </a:r>
            </a:p>
          </p:txBody>
        </p:sp>
        <p:cxnSp>
          <p:nvCxnSpPr>
            <p:cNvPr id="8" name="直線コネクタ 7">
              <a:extLst>
                <a:ext uri="{FF2B5EF4-FFF2-40B4-BE49-F238E27FC236}">
                  <a16:creationId xmlns:a16="http://schemas.microsoft.com/office/drawing/2014/main" id="{3B1871AE-2DE3-818B-E8EE-9AD0E9B3F68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 name="ee4pContent3">
            <a:extLst>
              <a:ext uri="{FF2B5EF4-FFF2-40B4-BE49-F238E27FC236}">
                <a16:creationId xmlns:a16="http://schemas.microsoft.com/office/drawing/2014/main" id="{BBAC5CAE-452D-E4C7-C778-355C5F152C85}"/>
              </a:ext>
            </a:extLst>
          </p:cNvPr>
          <p:cNvSpPr txBox="1"/>
          <p:nvPr/>
        </p:nvSpPr>
        <p:spPr>
          <a:xfrm>
            <a:off x="765598"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によるリスク</a:t>
            </a:r>
            <a:endParaRPr kumimoji="1" lang="en-US" altLang="ja-JP" sz="1400">
              <a:latin typeface="Meiryo UI" panose="020B0604030504040204" pitchFamily="50" charset="-128"/>
              <a:ea typeface="Meiryo UI" panose="020B0604030504040204" pitchFamily="50" charset="-128"/>
            </a:endParaRPr>
          </a:p>
          <a:p>
            <a:pPr marL="108000" lvl="1" indent="0">
              <a:buSzPct val="100000"/>
              <a:buNone/>
            </a:pPr>
            <a:r>
              <a:rPr kumimoji="1" lang="ja-JP" altLang="en-US" sz="1400">
                <a:latin typeface="Meiryo UI" panose="020B0604030504040204" pitchFamily="50" charset="-128"/>
                <a:ea typeface="Meiryo UI" panose="020B0604030504040204" pitchFamily="50" charset="-128"/>
              </a:rPr>
              <a:t>→　</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等を実施</a:t>
            </a:r>
            <a:endParaRPr kumimoji="1" lang="en-US" altLang="ja-JP" sz="1400">
              <a:latin typeface="Meiryo UI" panose="020B0604030504040204" pitchFamily="50" charset="-128"/>
              <a:ea typeface="Meiryo UI" panose="020B0604030504040204" pitchFamily="50" charset="-128"/>
            </a:endParaRPr>
          </a:p>
        </p:txBody>
      </p:sp>
      <p:sp>
        <p:nvSpPr>
          <p:cNvPr id="10" name="ee4pContent3">
            <a:extLst>
              <a:ext uri="{FF2B5EF4-FFF2-40B4-BE49-F238E27FC236}">
                <a16:creationId xmlns:a16="http://schemas.microsoft.com/office/drawing/2014/main" id="{CBEAEDF6-4FB0-AF30-D083-C166C439B859}"/>
              </a:ext>
            </a:extLst>
          </p:cNvPr>
          <p:cNvSpPr txBox="1"/>
          <p:nvPr/>
        </p:nvSpPr>
        <p:spPr>
          <a:xfrm>
            <a:off x="6206404" y="1650783"/>
            <a:ext cx="5220000" cy="64800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根拠</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11" name="TextBox 51">
            <a:extLst>
              <a:ext uri="{FF2B5EF4-FFF2-40B4-BE49-F238E27FC236}">
                <a16:creationId xmlns:a16="http://schemas.microsoft.com/office/drawing/2014/main" id="{DFA09775-3645-643B-DC9D-F309313723C6}"/>
              </a:ext>
            </a:extLst>
          </p:cNvPr>
          <p:cNvSpPr txBox="1"/>
          <p:nvPr/>
        </p:nvSpPr>
        <p:spPr>
          <a:xfrm>
            <a:off x="765595" y="3429000"/>
            <a:ext cx="10657837" cy="894359"/>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その他投資判断が困難となる経済面及び技術面以外のリスクがあれば、その根拠とともに記載ください</a:t>
            </a:r>
          </a:p>
        </p:txBody>
      </p:sp>
    </p:spTree>
    <p:extLst>
      <p:ext uri="{BB962C8B-B14F-4D97-AF65-F5344CB8AC3E}">
        <p14:creationId xmlns:p14="http://schemas.microsoft.com/office/powerpoint/2010/main" val="3830264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a:solidFill>
                  <a:schemeClr val="tx1"/>
                </a:solidFill>
                <a:latin typeface="Trebuchet MS" panose="020B0603020202020204" pitchFamily="34" charset="0"/>
                <a:ea typeface="Meiryo UI" panose="020B0604030504040204" pitchFamily="50" charset="-128"/>
              </a:rPr>
              <a:t> 目次</a:t>
            </a:r>
            <a:endParaRPr kumimoji="1" lang="en-US" sz="4000">
              <a:solidFill>
                <a:schemeClr val="tx1"/>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2796737" y="1074174"/>
            <a:ext cx="6598528" cy="531472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0. </a:t>
            </a:r>
            <a:r>
              <a:rPr kumimoji="1" lang="ja-JP" altLang="en-US" sz="160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600">
              <a:solidFill>
                <a:schemeClr val="tx1"/>
              </a:solidFill>
              <a:latin typeface="Meiryo UI" panose="020B0604030504040204" pitchFamily="50" charset="-128"/>
              <a:ea typeface="Meiryo UI" panose="020B0604030504040204" pitchFamily="50" charset="-128"/>
            </a:endParaRPr>
          </a:p>
          <a:p>
            <a:pPr>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1.</a:t>
            </a:r>
            <a:r>
              <a:rPr kumimoji="1" lang="ja-JP" altLang="en-US" sz="1600">
                <a:solidFill>
                  <a:schemeClr val="tx1"/>
                </a:solidFill>
                <a:latin typeface="Meiryo UI" panose="020B0604030504040204" pitchFamily="50" charset="-128"/>
                <a:ea typeface="Meiryo UI" panose="020B0604030504040204" pitchFamily="50" charset="-128"/>
              </a:rPr>
              <a:t>事業戦略・事業計画</a:t>
            </a:r>
            <a:endParaRPr lang="en-US" altLang="ja-JP" sz="1600">
              <a:solidFill>
                <a:schemeClr val="tx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a:t>
            </a:r>
            <a:r>
              <a:rPr kumimoji="1" lang="ja-JP" altLang="en-US" sz="1200">
                <a:solidFill>
                  <a:schemeClr val="tx1"/>
                </a:solidFill>
                <a:latin typeface="Meiryo UI" panose="020B0604030504040204" pitchFamily="50" charset="-128"/>
                <a:ea typeface="Meiryo UI" panose="020B0604030504040204" pitchFamily="50" charset="-128"/>
              </a:rPr>
              <a:t>）事業環境変化に対する認識</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2</a:t>
            </a:r>
            <a:r>
              <a:rPr kumimoji="1" lang="ja-JP" altLang="en-US" sz="1200">
                <a:solidFill>
                  <a:schemeClr val="tx1"/>
                </a:solidFill>
                <a:latin typeface="Meiryo UI" panose="020B0604030504040204" pitchFamily="50" charset="-128"/>
                <a:ea typeface="Meiryo UI" panose="020B0604030504040204" pitchFamily="50" charset="-128"/>
              </a:rPr>
              <a:t>）産業構造を踏まえた位置づけ・戦略</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）事業概要</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4</a:t>
            </a:r>
            <a:r>
              <a:rPr kumimoji="1" lang="ja-JP" altLang="en-US" sz="1200">
                <a:solidFill>
                  <a:schemeClr val="tx1"/>
                </a:solidFill>
                <a:latin typeface="Meiryo UI" panose="020B0604030504040204" pitchFamily="50" charset="-128"/>
                <a:ea typeface="Meiryo UI" panose="020B0604030504040204" pitchFamily="50" charset="-128"/>
              </a:rPr>
              <a:t>）事業所・施設選定の理由</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5</a:t>
            </a:r>
            <a:r>
              <a:rPr kumimoji="1" lang="ja-JP" altLang="en-US" sz="1200">
                <a:solidFill>
                  <a:schemeClr val="tx1"/>
                </a:solidFill>
                <a:latin typeface="Meiryo UI" panose="020B0604030504040204" pitchFamily="50" charset="-128"/>
                <a:ea typeface="Meiryo UI" panose="020B0604030504040204" pitchFamily="50" charset="-128"/>
              </a:rPr>
              <a:t>）事業の特徴・勝ち筋</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6</a:t>
            </a:r>
            <a:r>
              <a:rPr kumimoji="1" lang="ja-JP" altLang="en-US" sz="1200">
                <a:solidFill>
                  <a:schemeClr val="tx1"/>
                </a:solidFill>
                <a:latin typeface="Meiryo UI" panose="020B0604030504040204" pitchFamily="50" charset="-128"/>
                <a:ea typeface="Meiryo UI" panose="020B0604030504040204" pitchFamily="50" charset="-128"/>
              </a:rPr>
              <a:t>）市場のセグメント・ターゲット</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7</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注力セグメント・ターゲットの選定理由</a:t>
            </a:r>
            <a:endParaRPr kumimoji="1" lang="zh-TW" altLang="en-US"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8</a:t>
            </a:r>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原料調達計画</a:t>
            </a:r>
            <a:endParaRPr kumimoji="1" lang="ja-JP" altLang="en-US"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9</a:t>
            </a:r>
            <a:r>
              <a:rPr kumimoji="1" lang="ja-JP" altLang="en-US" sz="1200">
                <a:solidFill>
                  <a:schemeClr val="tx1"/>
                </a:solidFill>
                <a:latin typeface="Meiryo UI" panose="020B0604030504040204" pitchFamily="50" charset="-128"/>
                <a:ea typeface="Meiryo UI" panose="020B0604030504040204" pitchFamily="50" charset="-128"/>
              </a:rPr>
              <a:t>）原料調達</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オフテイカー獲得に向けた取組計画</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10</a:t>
            </a:r>
            <a:r>
              <a:rPr kumimoji="1" lang="ja-JP" altLang="en-US" sz="1200">
                <a:solidFill>
                  <a:schemeClr val="tx1"/>
                </a:solidFill>
                <a:latin typeface="Meiryo UI" panose="020B0604030504040204" pitchFamily="50" charset="-128"/>
                <a:ea typeface="Meiryo UI" panose="020B0604030504040204" pitchFamily="50" charset="-128"/>
              </a:rPr>
              <a:t>）市場獲得に向けたルール形成戦略</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11</a:t>
            </a:r>
            <a:r>
              <a:rPr kumimoji="1" lang="zh-TW" altLang="en-US" sz="1200">
                <a:solidFill>
                  <a:schemeClr val="tx1"/>
                </a:solidFill>
                <a:latin typeface="Meiryo UI" panose="020B0604030504040204" pitchFamily="50" charset="-128"/>
                <a:ea typeface="Meiryo UI" panose="020B0604030504040204" pitchFamily="50" charset="-128"/>
              </a:rPr>
              <a:t>）投資誘発効果</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12</a:t>
            </a:r>
            <a:r>
              <a:rPr kumimoji="1" lang="ja-JP" altLang="en-US" sz="1200">
                <a:solidFill>
                  <a:schemeClr val="tx1"/>
                </a:solidFill>
                <a:latin typeface="Meiryo UI" panose="020B0604030504040204" pitchFamily="50" charset="-128"/>
                <a:ea typeface="Meiryo UI" panose="020B0604030504040204" pitchFamily="50" charset="-128"/>
              </a:rPr>
              <a:t>）事業実施計画（投資額の内訳）</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13</a:t>
            </a:r>
            <a:r>
              <a:rPr kumimoji="1" lang="ja-JP" altLang="en-US" sz="1200">
                <a:solidFill>
                  <a:schemeClr val="tx1"/>
                </a:solidFill>
                <a:latin typeface="Meiryo UI" panose="020B0604030504040204" pitchFamily="50" charset="-128"/>
                <a:ea typeface="Meiryo UI" panose="020B0604030504040204" pitchFamily="50" charset="-128"/>
              </a:rPr>
              <a:t>）事業実施計画（投資計画・投資内訳）</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14</a:t>
            </a:r>
            <a:r>
              <a:rPr kumimoji="1" lang="ja-JP" altLang="en-US" sz="1200">
                <a:solidFill>
                  <a:schemeClr val="tx1"/>
                </a:solidFill>
                <a:latin typeface="Meiryo UI" panose="020B0604030504040204" pitchFamily="50" charset="-128"/>
                <a:ea typeface="Meiryo UI" panose="020B0604030504040204" pitchFamily="50" charset="-128"/>
              </a:rPr>
              <a:t>）商用生産開始に向けた計画　　</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15</a:t>
            </a:r>
            <a:r>
              <a:rPr kumimoji="1" lang="ja-JP" altLang="en-US" sz="1200">
                <a:solidFill>
                  <a:schemeClr val="tx1"/>
                </a:solidFill>
                <a:latin typeface="Meiryo UI" panose="020B0604030504040204" pitchFamily="50" charset="-128"/>
                <a:ea typeface="Meiryo UI" panose="020B0604030504040204" pitchFamily="50" charset="-128"/>
              </a:rPr>
              <a:t>）将来の自立化に向けた計画　　</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16</a:t>
            </a:r>
            <a:r>
              <a:rPr kumimoji="1" lang="ja-JP" altLang="en-US" sz="1200">
                <a:solidFill>
                  <a:schemeClr val="tx1"/>
                </a:solidFill>
                <a:latin typeface="Meiryo UI" panose="020B0604030504040204" pitchFamily="50" charset="-128"/>
                <a:ea typeface="Meiryo UI" panose="020B0604030504040204" pitchFamily="50" charset="-128"/>
              </a:rPr>
              <a:t>）想定されるリスク要因と対処方針　　</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　　</a:t>
            </a:r>
            <a:endParaRPr kumimoji="1" lang="en-US" altLang="ja-JP" sz="1200">
              <a:solidFill>
                <a:schemeClr val="tx1"/>
              </a:solidFill>
              <a:latin typeface="Meiryo UI" panose="020B0604030504040204" pitchFamily="50" charset="-128"/>
              <a:ea typeface="Meiryo UI" panose="020B0604030504040204" pitchFamily="50" charset="-128"/>
            </a:endParaRPr>
          </a:p>
          <a:p>
            <a:pPr marL="0" lvl="3">
              <a:spcBef>
                <a:spcPts val="600"/>
              </a:spcBef>
            </a:pP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Rectangle 23">
            <a:extLst>
              <a:ext uri="{FF2B5EF4-FFF2-40B4-BE49-F238E27FC236}">
                <a16:creationId xmlns:a16="http://schemas.microsoft.com/office/drawing/2014/main" id="{93FDB642-FC39-C10E-AE73-579A48D26A06}"/>
              </a:ext>
            </a:extLst>
          </p:cNvPr>
          <p:cNvSpPr/>
          <p:nvPr/>
        </p:nvSpPr>
        <p:spPr>
          <a:xfrm>
            <a:off x="7346523" y="1021985"/>
            <a:ext cx="4216827" cy="326800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2. </a:t>
            </a:r>
            <a:r>
              <a:rPr kumimoji="1" lang="ja-JP" altLang="en-US" sz="1600">
                <a:solidFill>
                  <a:schemeClr val="tx1"/>
                </a:solidFill>
                <a:latin typeface="Meiryo UI" panose="020B0604030504040204" pitchFamily="50" charset="-128"/>
                <a:ea typeface="Meiryo UI" panose="020B0604030504040204" pitchFamily="50" charset="-128"/>
              </a:rPr>
              <a:t>排出削減への貢献</a:t>
            </a:r>
            <a:endParaRPr kumimoji="1" lang="en-US" altLang="ja-JP" sz="160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3. </a:t>
            </a:r>
            <a:r>
              <a:rPr kumimoji="1" lang="ja-JP" altLang="en-US" sz="1600">
                <a:solidFill>
                  <a:schemeClr val="tx1"/>
                </a:solidFill>
                <a:latin typeface="Meiryo UI" panose="020B0604030504040204" pitchFamily="50" charset="-128"/>
                <a:ea typeface="Meiryo UI" panose="020B0604030504040204" pitchFamily="50" charset="-128"/>
              </a:rPr>
              <a:t>民間企業のみでは投資判断が真に困難な事業への適格性</a:t>
            </a:r>
            <a:endParaRPr kumimoji="1" lang="en-US" altLang="ja-JP" sz="16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1</a:t>
            </a:r>
            <a:r>
              <a:rPr kumimoji="1" lang="zh-TW" altLang="en-US" sz="1200">
                <a:solidFill>
                  <a:schemeClr val="tx1"/>
                </a:solidFill>
                <a:latin typeface="Meiryo UI" panose="020B0604030504040204" pitchFamily="50" charset="-128"/>
                <a:ea typeface="Meiryo UI" panose="020B0604030504040204" pitchFamily="50" charset="-128"/>
              </a:rPr>
              <a:t>）経済的基準</a:t>
            </a:r>
          </a:p>
          <a:p>
            <a:pPr marL="266700">
              <a:spcBef>
                <a:spcPts val="600"/>
              </a:spcBef>
            </a:pPr>
            <a:r>
              <a:rPr kumimoji="1" lang="zh-TW" altLang="en-US" sz="1200">
                <a:solidFill>
                  <a:schemeClr val="tx1"/>
                </a:solidFill>
                <a:latin typeface="Meiryo UI" panose="020B0604030504040204" pitchFamily="50" charset="-128"/>
                <a:ea typeface="Meiryo UI" panose="020B0604030504040204" pitchFamily="50" charset="-128"/>
              </a:rPr>
              <a:t>（</a:t>
            </a:r>
            <a:r>
              <a:rPr kumimoji="1" lang="en-US" altLang="zh-TW" sz="1200">
                <a:solidFill>
                  <a:schemeClr val="tx1"/>
                </a:solidFill>
                <a:latin typeface="Meiryo UI" panose="020B0604030504040204" pitchFamily="50" charset="-128"/>
                <a:ea typeface="Meiryo UI" panose="020B0604030504040204" pitchFamily="50" charset="-128"/>
              </a:rPr>
              <a:t>2</a:t>
            </a:r>
            <a:r>
              <a:rPr kumimoji="1" lang="zh-TW" altLang="en-US" sz="1200">
                <a:solidFill>
                  <a:schemeClr val="tx1"/>
                </a:solidFill>
                <a:latin typeface="Meiryo UI" panose="020B0604030504040204" pitchFamily="50" charset="-128"/>
                <a:ea typeface="Meiryo UI" panose="020B0604030504040204" pitchFamily="50" charset="-128"/>
              </a:rPr>
              <a:t>）技術的基準</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）その他定性的基準</a:t>
            </a:r>
            <a:endParaRPr kumimoji="1" lang="en-US" altLang="ja-JP" sz="1200">
              <a:solidFill>
                <a:schemeClr val="tx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a:solidFill>
                  <a:schemeClr val="tx1"/>
                </a:solidFill>
                <a:latin typeface="Meiryo UI" panose="020B0604030504040204" pitchFamily="50" charset="-128"/>
                <a:ea typeface="Meiryo UI" panose="020B0604030504040204" pitchFamily="50" charset="-128"/>
              </a:rPr>
              <a:t>4. </a:t>
            </a:r>
            <a:r>
              <a:rPr lang="ja-JP" altLang="en-US" sz="1600">
                <a:solidFill>
                  <a:schemeClr val="tx1"/>
                </a:solidFill>
                <a:latin typeface="Meiryo UI" panose="020B0604030504040204" pitchFamily="50" charset="-128"/>
                <a:ea typeface="Meiryo UI" panose="020B0604030504040204" pitchFamily="50" charset="-128"/>
                <a:cs typeface="Mangal" panose="02040503050203030202" pitchFamily="18" charset="0"/>
              </a:rPr>
              <a:t>経営層のコミット</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1</a:t>
            </a:r>
            <a:r>
              <a:rPr kumimoji="1" lang="ja-JP" altLang="en-US" sz="120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2</a:t>
            </a:r>
            <a:r>
              <a:rPr kumimoji="1" lang="ja-JP" altLang="en-US" sz="1200">
                <a:solidFill>
                  <a:schemeClr val="tx1"/>
                </a:solidFill>
                <a:latin typeface="Meiryo UI" panose="020B0604030504040204" pitchFamily="50" charset="-128"/>
                <a:ea typeface="Meiryo UI" panose="020B0604030504040204" pitchFamily="50" charset="-128"/>
              </a:rPr>
              <a:t>）経営者等の事業への関与</a:t>
            </a:r>
            <a:endParaRPr kumimoji="1" lang="en-US" altLang="ja-JP" sz="1200">
              <a:solidFill>
                <a:schemeClr val="tx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3</a:t>
            </a:r>
            <a:r>
              <a:rPr kumimoji="1" lang="ja-JP" altLang="en-US" sz="1200">
                <a:solidFill>
                  <a:schemeClr val="tx1"/>
                </a:solidFill>
                <a:latin typeface="Meiryo UI" panose="020B0604030504040204" pitchFamily="50" charset="-128"/>
                <a:ea typeface="Meiryo UI" panose="020B0604030504040204" pitchFamily="50" charset="-128"/>
              </a:rPr>
              <a:t>）事業推進体制の確保</a:t>
            </a:r>
          </a:p>
          <a:p>
            <a:pPr marL="266700">
              <a:spcBef>
                <a:spcPts val="600"/>
              </a:spcBef>
            </a:pP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4</a:t>
            </a:r>
            <a:r>
              <a:rPr kumimoji="1" lang="ja-JP" altLang="en-US" sz="1200">
                <a:solidFill>
                  <a:schemeClr val="tx1"/>
                </a:solidFill>
                <a:latin typeface="Meiryo UI" panose="020B0604030504040204" pitchFamily="50" charset="-128"/>
                <a:ea typeface="Meiryo UI" panose="020B0604030504040204" pitchFamily="50" charset="-128"/>
              </a:rPr>
              <a:t>）経営戦略における事業の位置づけ</a:t>
            </a:r>
          </a:p>
          <a:p>
            <a:pPr marL="266700">
              <a:spcBef>
                <a:spcPts val="600"/>
              </a:spcBef>
            </a:pPr>
            <a:endParaRPr kumimoji="1" lang="ja-JP" altLang="en-US" sz="12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943951" y="1421245"/>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chemeClr val="tx1"/>
                </a:solidFill>
                <a:latin typeface="Trebuchet MS" panose="020B0603020202020204" pitchFamily="34" charset="0"/>
                <a:ea typeface="Meiryo UI" panose="020B0604030504040204" pitchFamily="50" charset="-128"/>
              </a:rPr>
              <a:t>４．経営層のコミット</a:t>
            </a:r>
            <a:endParaRPr kumimoji="1" lang="en-US" altLang="ja-JP" sz="3600">
              <a:solidFill>
                <a:schemeClr val="tx1"/>
              </a:solidFill>
              <a:latin typeface="Trebuchet MS" panose="020B0603020202020204" pitchFamily="34" charset="0"/>
              <a:ea typeface="Meiryo UI" panose="020B0604030504040204" pitchFamily="50" charset="-128"/>
            </a:endParaRPr>
          </a:p>
        </p:txBody>
      </p:sp>
      <p:sp>
        <p:nvSpPr>
          <p:cNvPr id="6" name="テキスト ボックス 5">
            <a:extLst>
              <a:ext uri="{FF2B5EF4-FFF2-40B4-BE49-F238E27FC236}">
                <a16:creationId xmlns:a16="http://schemas.microsoft.com/office/drawing/2014/main" id="{D03AA4A3-1072-12A2-4B14-0438F1657142}"/>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
        <p:nvSpPr>
          <p:cNvPr id="2" name="吹き出し: 四角形 48">
            <a:extLst>
              <a:ext uri="{FF2B5EF4-FFF2-40B4-BE49-F238E27FC236}">
                <a16:creationId xmlns:a16="http://schemas.microsoft.com/office/drawing/2014/main" id="{CF89CD7A-A9B3-B4B6-8D63-39DAA9277316}"/>
              </a:ext>
            </a:extLst>
          </p:cNvPr>
          <p:cNvSpPr/>
          <p:nvPr/>
        </p:nvSpPr>
        <p:spPr>
          <a:xfrm flipH="1">
            <a:off x="8584261" y="172645"/>
            <a:ext cx="3434499" cy="135470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原則、実施主体ごとに提出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但し、共同申請者のうち、本事業を中核的に推進する主体ではない場合は、共同申請者が代表者名で、経営者の関与の下で着実に本事業に取り組んでいく旨を記載した文書を提出することにより、本様式の提出を省略できる）</a:t>
            </a:r>
            <a:endParaRPr kumimoji="1" lang="en-US" altLang="ja-JP" sz="12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33731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le 1">
            <a:extLst>
              <a:ext uri="{FF2B5EF4-FFF2-40B4-BE49-F238E27FC236}">
                <a16:creationId xmlns:a16="http://schemas.microsoft.com/office/drawing/2014/main" id="{E99CD67E-AA34-4CAA-81FD-2D35C392D20A}"/>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1</a:t>
            </a:r>
            <a:r>
              <a:rPr kumimoji="1" lang="ja-JP" altLang="en-US" sz="2000"/>
              <a:t>）組織内の事業推進体制</a:t>
            </a:r>
            <a:endParaRPr kumimoji="1" lang="en-US" sz="200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経営者のコミットメントの下、専門部署に複数チームを設置</a:t>
            </a:r>
            <a:endParaRPr kumimoji="1" lang="en-US">
              <a:solidFill>
                <a:schemeClr val="tx1"/>
              </a:solidFill>
            </a:endParaRPr>
          </a:p>
        </p:txBody>
      </p:sp>
      <p:sp>
        <p:nvSpPr>
          <p:cNvPr id="11" name="ee4pContent3">
            <a:extLst>
              <a:ext uri="{FF2B5EF4-FFF2-40B4-BE49-F238E27FC236}">
                <a16:creationId xmlns:a16="http://schemas.microsoft.com/office/drawing/2014/main" id="{ACBF2249-78E7-966A-5C76-E423DF3243BD}"/>
              </a:ext>
            </a:extLst>
          </p:cNvPr>
          <p:cNvSpPr txBox="1"/>
          <p:nvPr/>
        </p:nvSpPr>
        <p:spPr>
          <a:xfrm>
            <a:off x="6239439" y="1653739"/>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2" name="グループ化 41">
            <a:extLst>
              <a:ext uri="{FF2B5EF4-FFF2-40B4-BE49-F238E27FC236}">
                <a16:creationId xmlns:a16="http://schemas.microsoft.com/office/drawing/2014/main" id="{29CEA8BA-C016-4870-A4BD-DBCE5CD8937C}"/>
              </a:ext>
            </a:extLst>
          </p:cNvPr>
          <p:cNvGrpSpPr/>
          <p:nvPr/>
        </p:nvGrpSpPr>
        <p:grpSpPr>
          <a:xfrm>
            <a:off x="765598" y="1675208"/>
            <a:ext cx="5184000" cy="3332263"/>
            <a:chOff x="355247" y="2647690"/>
            <a:chExt cx="5701993" cy="3936437"/>
          </a:xfrm>
        </p:grpSpPr>
        <p:sp>
          <p:nvSpPr>
            <p:cNvPr id="7" name="Rectangle 56">
              <a:extLst>
                <a:ext uri="{FF2B5EF4-FFF2-40B4-BE49-F238E27FC236}">
                  <a16:creationId xmlns:a16="http://schemas.microsoft.com/office/drawing/2014/main" id="{9F02879D-BA9B-E24D-8B0C-E55E65FB3296}"/>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8" name="Rectangle 57">
              <a:extLst>
                <a:ext uri="{FF2B5EF4-FFF2-40B4-BE49-F238E27FC236}">
                  <a16:creationId xmlns:a16="http://schemas.microsoft.com/office/drawing/2014/main" id="{6D011718-8A3B-4442-3C58-B625BE482FD9}"/>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9" name="Rectangle 58">
              <a:extLst>
                <a:ext uri="{FF2B5EF4-FFF2-40B4-BE49-F238E27FC236}">
                  <a16:creationId xmlns:a16="http://schemas.microsoft.com/office/drawing/2014/main" id="{BF9ACD51-E515-37D8-F986-5838FEBD943C}"/>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10" name="Connector: Elbow 59">
              <a:extLst>
                <a:ext uri="{FF2B5EF4-FFF2-40B4-BE49-F238E27FC236}">
                  <a16:creationId xmlns:a16="http://schemas.microsoft.com/office/drawing/2014/main" id="{8A095D13-29C2-3526-2DAA-AF0DCD48361C}"/>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62">
              <a:extLst>
                <a:ext uri="{FF2B5EF4-FFF2-40B4-BE49-F238E27FC236}">
                  <a16:creationId xmlns:a16="http://schemas.microsoft.com/office/drawing/2014/main" id="{3C9F1EC1-8B91-5D6D-C90F-B7C220D202CE}"/>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13" name="Rectangle 63">
              <a:extLst>
                <a:ext uri="{FF2B5EF4-FFF2-40B4-BE49-F238E27FC236}">
                  <a16:creationId xmlns:a16="http://schemas.microsoft.com/office/drawing/2014/main" id="{5CDE4825-0668-F6E2-BE1E-211EB723BE20}"/>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14" name="Rectangle 64">
              <a:extLst>
                <a:ext uri="{FF2B5EF4-FFF2-40B4-BE49-F238E27FC236}">
                  <a16:creationId xmlns:a16="http://schemas.microsoft.com/office/drawing/2014/main" id="{D7C63D03-6A10-AC0F-A193-17814721BB6D}"/>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15" name="Connector: Elbow 66">
              <a:extLst>
                <a:ext uri="{FF2B5EF4-FFF2-40B4-BE49-F238E27FC236}">
                  <a16:creationId xmlns:a16="http://schemas.microsoft.com/office/drawing/2014/main" id="{A07B4D23-ADDC-30D1-C62D-DD35F770DAFD}"/>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6" name="Straight Arrow Connector 67">
              <a:extLst>
                <a:ext uri="{FF2B5EF4-FFF2-40B4-BE49-F238E27FC236}">
                  <a16:creationId xmlns:a16="http://schemas.microsoft.com/office/drawing/2014/main" id="{11100A03-4D30-22B3-2E3F-B2697D0B2148}"/>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Straight Connector 71">
              <a:extLst>
                <a:ext uri="{FF2B5EF4-FFF2-40B4-BE49-F238E27FC236}">
                  <a16:creationId xmlns:a16="http://schemas.microsoft.com/office/drawing/2014/main" id="{23B6984B-623F-6D24-FDD2-043A5FB410B9}"/>
                </a:ext>
              </a:extLst>
            </p:cNvPr>
            <p:cNvCxnSpPr>
              <a:cxnSpLocks/>
              <a:endCxn id="8"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Straight Connector 73">
              <a:extLst>
                <a:ext uri="{FF2B5EF4-FFF2-40B4-BE49-F238E27FC236}">
                  <a16:creationId xmlns:a16="http://schemas.microsoft.com/office/drawing/2014/main" id="{A71F7A58-DF97-D08E-473A-36A740F3964B}"/>
                </a:ext>
              </a:extLst>
            </p:cNvPr>
            <p:cNvCxnSpPr>
              <a:cxnSpLocks/>
              <a:endCxn id="8"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Connector: Elbow 76">
              <a:extLst>
                <a:ext uri="{FF2B5EF4-FFF2-40B4-BE49-F238E27FC236}">
                  <a16:creationId xmlns:a16="http://schemas.microsoft.com/office/drawing/2014/main" id="{543FD8CE-2312-52D1-2B06-3D4EEE0C1971}"/>
                </a:ext>
              </a:extLst>
            </p:cNvPr>
            <p:cNvCxnSpPr>
              <a:cxnSpLocks/>
              <a:stCxn id="7"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0" name="Connector: Elbow 77">
              <a:extLst>
                <a:ext uri="{FF2B5EF4-FFF2-40B4-BE49-F238E27FC236}">
                  <a16:creationId xmlns:a16="http://schemas.microsoft.com/office/drawing/2014/main" id="{F96F3D39-98FC-D4A8-B298-E39FCFA73DCE}"/>
                </a:ext>
              </a:extLst>
            </p:cNvPr>
            <p:cNvCxnSpPr>
              <a:cxnSpLocks/>
              <a:stCxn id="9"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F8FF9D50-F66B-5FDD-1B8B-63A5DAA7C029}"/>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22" name="Rectangle 56">
              <a:extLst>
                <a:ext uri="{FF2B5EF4-FFF2-40B4-BE49-F238E27FC236}">
                  <a16:creationId xmlns:a16="http://schemas.microsoft.com/office/drawing/2014/main" id="{FADD0C82-B477-29A5-E651-6281FD185595}"/>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23" name="直線コネクタ 22">
              <a:extLst>
                <a:ext uri="{FF2B5EF4-FFF2-40B4-BE49-F238E27FC236}">
                  <a16:creationId xmlns:a16="http://schemas.microsoft.com/office/drawing/2014/main" id="{B8562AAD-3695-2881-98C1-2DEF36C82B6F}"/>
                </a:ext>
              </a:extLst>
            </p:cNvPr>
            <p:cNvCxnSpPr>
              <a:cxnSpLocks/>
              <a:endCxn id="22"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4" name="Straight Arrow Connector 67">
              <a:extLst>
                <a:ext uri="{FF2B5EF4-FFF2-40B4-BE49-F238E27FC236}">
                  <a16:creationId xmlns:a16="http://schemas.microsoft.com/office/drawing/2014/main" id="{BE962D5F-E2D0-2565-5993-4EC17841E9AD}"/>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5" name="テキスト ボックス 24">
              <a:extLst>
                <a:ext uri="{FF2B5EF4-FFF2-40B4-BE49-F238E27FC236}">
                  <a16:creationId xmlns:a16="http://schemas.microsoft.com/office/drawing/2014/main" id="{E80DA8F0-7ACF-C14C-3C1E-619C3A33F9EE}"/>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32" name="Rectangle 63">
              <a:extLst>
                <a:ext uri="{FF2B5EF4-FFF2-40B4-BE49-F238E27FC236}">
                  <a16:creationId xmlns:a16="http://schemas.microsoft.com/office/drawing/2014/main" id="{B72C311D-1667-2181-CE01-DC1A1AA0968D}"/>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33" name="Connector: Elbow 66">
              <a:extLst>
                <a:ext uri="{FF2B5EF4-FFF2-40B4-BE49-F238E27FC236}">
                  <a16:creationId xmlns:a16="http://schemas.microsoft.com/office/drawing/2014/main" id="{E3ADE091-6CC1-E78A-B93C-C22813A5F331}"/>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35" name="Straight Arrow Connector 67">
              <a:extLst>
                <a:ext uri="{FF2B5EF4-FFF2-40B4-BE49-F238E27FC236}">
                  <a16:creationId xmlns:a16="http://schemas.microsoft.com/office/drawing/2014/main" id="{FF3B3F85-5CE8-E9BC-6AFC-7AE30302B047}"/>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テキスト ボックス 35">
              <a:extLst>
                <a:ext uri="{FF2B5EF4-FFF2-40B4-BE49-F238E27FC236}">
                  <a16:creationId xmlns:a16="http://schemas.microsoft.com/office/drawing/2014/main" id="{21ADA602-490A-3763-C03E-34AE0736C052}"/>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sp>
        <p:nvSpPr>
          <p:cNvPr id="34" name="正方形/長方形 33">
            <a:extLst>
              <a:ext uri="{FF2B5EF4-FFF2-40B4-BE49-F238E27FC236}">
                <a16:creationId xmlns:a16="http://schemas.microsoft.com/office/drawing/2014/main" id="{C1C78471-FE47-EDEB-F26A-8B25BB46AED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31" name="グループ化 30">
            <a:extLst>
              <a:ext uri="{FF2B5EF4-FFF2-40B4-BE49-F238E27FC236}">
                <a16:creationId xmlns:a16="http://schemas.microsoft.com/office/drawing/2014/main" id="{2D81CE83-C58D-3573-EF5F-D448E4AEEBF4}"/>
              </a:ext>
            </a:extLst>
          </p:cNvPr>
          <p:cNvGrpSpPr/>
          <p:nvPr/>
        </p:nvGrpSpPr>
        <p:grpSpPr>
          <a:xfrm>
            <a:off x="765598" y="1204814"/>
            <a:ext cx="5184000" cy="288000"/>
            <a:chOff x="156000" y="1879963"/>
            <a:chExt cx="5760000" cy="288000"/>
          </a:xfrm>
        </p:grpSpPr>
        <p:sp>
          <p:nvSpPr>
            <p:cNvPr id="37" name="正方形/長方形 36">
              <a:extLst>
                <a:ext uri="{FF2B5EF4-FFF2-40B4-BE49-F238E27FC236}">
                  <a16:creationId xmlns:a16="http://schemas.microsoft.com/office/drawing/2014/main" id="{87E624FD-5338-F9F8-2577-3F3973F92BC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b="1">
                  <a:solidFill>
                    <a:schemeClr val="tx1"/>
                  </a:solidFill>
                  <a:latin typeface="Meiryo UI" panose="020B0604030504040204" pitchFamily="50" charset="-128"/>
                  <a:ea typeface="Meiryo UI" panose="020B0604030504040204" pitchFamily="50" charset="-128"/>
                </a:rPr>
                <a:t>組織内体制図</a:t>
              </a:r>
            </a:p>
          </p:txBody>
        </p:sp>
        <p:cxnSp>
          <p:nvCxnSpPr>
            <p:cNvPr id="38" name="直線コネクタ 37">
              <a:extLst>
                <a:ext uri="{FF2B5EF4-FFF2-40B4-BE49-F238E27FC236}">
                  <a16:creationId xmlns:a16="http://schemas.microsoft.com/office/drawing/2014/main" id="{55B5F0FB-1DA9-56B8-DA5A-1ADEF5AD9C5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9" name="グループ化 38">
            <a:extLst>
              <a:ext uri="{FF2B5EF4-FFF2-40B4-BE49-F238E27FC236}">
                <a16:creationId xmlns:a16="http://schemas.microsoft.com/office/drawing/2014/main" id="{0BC0EC1A-B6CD-4D23-FAF3-875822EFE597}"/>
              </a:ext>
            </a:extLst>
          </p:cNvPr>
          <p:cNvGrpSpPr/>
          <p:nvPr/>
        </p:nvGrpSpPr>
        <p:grpSpPr>
          <a:xfrm>
            <a:off x="6239438" y="1204814"/>
            <a:ext cx="5184000" cy="288000"/>
            <a:chOff x="156000" y="1879963"/>
            <a:chExt cx="5760000" cy="288000"/>
          </a:xfrm>
        </p:grpSpPr>
        <p:sp>
          <p:nvSpPr>
            <p:cNvPr id="40" name="正方形/長方形 39">
              <a:extLst>
                <a:ext uri="{FF2B5EF4-FFF2-40B4-BE49-F238E27FC236}">
                  <a16:creationId xmlns:a16="http://schemas.microsoft.com/office/drawing/2014/main" id="{F6E7F278-E49B-9A1A-C3E0-AED37CC9AB6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組織内の役割分担</a:t>
              </a:r>
            </a:p>
          </p:txBody>
        </p:sp>
        <p:cxnSp>
          <p:nvCxnSpPr>
            <p:cNvPr id="41" name="直線コネクタ 40">
              <a:extLst>
                <a:ext uri="{FF2B5EF4-FFF2-40B4-BE49-F238E27FC236}">
                  <a16:creationId xmlns:a16="http://schemas.microsoft.com/office/drawing/2014/main" id="{71E08BDE-6000-821A-AE15-A859DFCE65D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3" name="TextBox 51">
            <a:extLst>
              <a:ext uri="{FF2B5EF4-FFF2-40B4-BE49-F238E27FC236}">
                <a16:creationId xmlns:a16="http://schemas.microsoft.com/office/drawing/2014/main" id="{14BA544F-562F-6119-77BF-6D9F33725267}"/>
              </a:ext>
            </a:extLst>
          </p:cNvPr>
          <p:cNvSpPr txBox="1"/>
          <p:nvPr/>
        </p:nvSpPr>
        <p:spPr>
          <a:xfrm>
            <a:off x="765595" y="5124777"/>
            <a:ext cx="10657837"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371475" indent="-285750">
              <a:buFont typeface="Arial" panose="020B0604020202020204" pitchFamily="34" charset="0"/>
              <a:buChar char="•"/>
            </a:pPr>
            <a:r>
              <a:rPr lang="ja-JP" altLang="en-US" sz="1400">
                <a:solidFill>
                  <a:srgbClr val="2E3558"/>
                </a:solidFill>
                <a:latin typeface="+mn-ea"/>
              </a:rPr>
              <a:t>前述の事業戦略・事業計画を進めるための組織内の経営者以下の体制と役割分担を網羅的に記載ください（関与する専任・併任の人員規模の想定も併せて）</a:t>
            </a:r>
          </a:p>
          <a:p>
            <a:pPr marL="371475" indent="-285750">
              <a:buFont typeface="Arial" panose="020B0604020202020204" pitchFamily="34" charset="0"/>
              <a:buChar char="•"/>
            </a:pPr>
            <a:r>
              <a:rPr lang="ja-JP" altLang="en-US" sz="1400">
                <a:solidFill>
                  <a:srgbClr val="2E3558"/>
                </a:solidFill>
                <a:latin typeface="+mn-ea"/>
              </a:rPr>
              <a:t>確実な製造プロセス転換を実現する上で、各担当部門と連携した実施体制を構築し、体制図に記載ください</a:t>
            </a:r>
          </a:p>
          <a:p>
            <a:pPr marL="371475" indent="-285750">
              <a:buFont typeface="Arial" panose="020B0604020202020204" pitchFamily="34" charset="0"/>
              <a:buChar char="•"/>
            </a:pPr>
            <a:r>
              <a:rPr lang="ja-JP" altLang="en-US" sz="1400">
                <a:solidFill>
                  <a:srgbClr val="2E3558"/>
                </a:solidFill>
                <a:latin typeface="+mn-ea"/>
              </a:rPr>
              <a:t>部門間の連携を図るための具体的な方策（定期的に部長レベルで相互の進捗報告を行う、経営者直轄の専門組織を設置する等）を記載ください</a:t>
            </a:r>
          </a:p>
        </p:txBody>
      </p:sp>
      <p:cxnSp>
        <p:nvCxnSpPr>
          <p:cNvPr id="44" name="直線コネクタ 43">
            <a:extLst>
              <a:ext uri="{FF2B5EF4-FFF2-40B4-BE49-F238E27FC236}">
                <a16:creationId xmlns:a16="http://schemas.microsoft.com/office/drawing/2014/main" id="{5C4D65CB-98F3-5EAD-F84D-F41A49E479D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9100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7" y="1626982"/>
            <a:ext cx="5154787"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経営者等による</a:t>
            </a:r>
            <a:r>
              <a:rPr kumimoji="1" lang="en-US" altLang="ja-JP">
                <a:solidFill>
                  <a:schemeClr val="tx1"/>
                </a:solidFill>
              </a:rPr>
              <a:t>xx</a:t>
            </a:r>
            <a:r>
              <a:rPr kumimoji="1" lang="ja-JP" altLang="en-US">
                <a:solidFill>
                  <a:schemeClr val="tx1"/>
                </a:solidFill>
              </a:rPr>
              <a:t>事業への関与の方針</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2</a:t>
            </a:r>
            <a:r>
              <a:rPr kumimoji="1" lang="ja-JP" altLang="en-US" sz="2000"/>
              <a:t>）経営者等の事業への関与</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65597" y="1632496"/>
            <a:ext cx="5184001"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商用生産開始の実施を判断するために、どのような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20" name="ee4pContent3">
            <a:extLst>
              <a:ext uri="{FF2B5EF4-FFF2-40B4-BE49-F238E27FC236}">
                <a16:creationId xmlns:a16="http://schemas.microsoft.com/office/drawing/2014/main" id="{3D8FEA42-F236-4785-AEA3-877E079652FC}"/>
              </a:ext>
            </a:extLst>
          </p:cNvPr>
          <p:cNvSpPr txBox="1"/>
          <p:nvPr/>
        </p:nvSpPr>
        <p:spPr>
          <a:xfrm>
            <a:off x="6257127" y="3111918"/>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8BC7600-13F7-636E-2A15-7EE1FADF785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3" name="直線コネクタ 2">
            <a:extLst>
              <a:ext uri="{FF2B5EF4-FFF2-40B4-BE49-F238E27FC236}">
                <a16:creationId xmlns:a16="http://schemas.microsoft.com/office/drawing/2014/main" id="{5E6F809D-8EE0-CF35-25F1-2323A3A358C3}"/>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4" name="グループ化 3">
            <a:extLst>
              <a:ext uri="{FF2B5EF4-FFF2-40B4-BE49-F238E27FC236}">
                <a16:creationId xmlns:a16="http://schemas.microsoft.com/office/drawing/2014/main" id="{575F189A-5B87-F958-FB78-FEFFB2E39BFF}"/>
              </a:ext>
            </a:extLst>
          </p:cNvPr>
          <p:cNvGrpSpPr/>
          <p:nvPr/>
        </p:nvGrpSpPr>
        <p:grpSpPr>
          <a:xfrm>
            <a:off x="765598" y="1204814"/>
            <a:ext cx="5184000" cy="288000"/>
            <a:chOff x="156000" y="1879963"/>
            <a:chExt cx="5760000" cy="288000"/>
          </a:xfrm>
        </p:grpSpPr>
        <p:sp>
          <p:nvSpPr>
            <p:cNvPr id="6" name="正方形/長方形 5">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7" name="直線コネクタ 6">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E568DDEB-FF39-31EE-CA91-16E49883A073}"/>
              </a:ext>
            </a:extLst>
          </p:cNvPr>
          <p:cNvGrpSpPr/>
          <p:nvPr/>
        </p:nvGrpSpPr>
        <p:grpSpPr>
          <a:xfrm>
            <a:off x="6239438" y="1204814"/>
            <a:ext cx="5184000" cy="288000"/>
            <a:chOff x="156000" y="1879963"/>
            <a:chExt cx="5760000" cy="288000"/>
          </a:xfrm>
        </p:grpSpPr>
        <p:sp>
          <p:nvSpPr>
            <p:cNvPr id="9" name="正方形/長方形 8">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（例２）経営者等の評価・報酬への反映</a:t>
              </a:r>
            </a:p>
          </p:txBody>
        </p:sp>
        <p:cxnSp>
          <p:nvCxnSpPr>
            <p:cNvPr id="10" name="直線コネクタ 9">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EE9B264E-BC08-2DA8-CA41-485A977F9B16}"/>
              </a:ext>
            </a:extLst>
          </p:cNvPr>
          <p:cNvGrpSpPr/>
          <p:nvPr/>
        </p:nvGrpSpPr>
        <p:grpSpPr>
          <a:xfrm>
            <a:off x="6239438" y="2685551"/>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（例３）事業の継続性確保の取組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TextBox 51">
            <a:extLst>
              <a:ext uri="{FF2B5EF4-FFF2-40B4-BE49-F238E27FC236}">
                <a16:creationId xmlns:a16="http://schemas.microsoft.com/office/drawing/2014/main" id="{9F51EFEC-A884-A351-6C85-DBE00D1EDCED}"/>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経営者を含めた経営層の事業への関与の程度を示すため、具体的取組内容を記載ください（ここで示した項目は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機動的に経営資源を投入し、製造プロセス転換による企業価値向上に繋ぐ体制を整備</a:t>
            </a:r>
            <a:endParaRPr kumimoji="1" lang="en-US" strike="sngStrike">
              <a:solidFill>
                <a:srgbClr val="FF0000"/>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3</a:t>
            </a:r>
            <a:r>
              <a:rPr kumimoji="1" lang="ja-JP" altLang="en-US" sz="2000"/>
              <a:t>）事業推進体制の確保</a:t>
            </a:r>
            <a:endParaRPr kumimoji="1" lang="en-US" sz="2000"/>
          </a:p>
        </p:txBody>
      </p:sp>
      <p:sp>
        <p:nvSpPr>
          <p:cNvPr id="38" name="ee4pContent3">
            <a:extLst>
              <a:ext uri="{FF2B5EF4-FFF2-40B4-BE49-F238E27FC236}">
                <a16:creationId xmlns:a16="http://schemas.microsoft.com/office/drawing/2014/main" id="{3D8FEA42-F236-4785-AEA3-877E079652FC}"/>
              </a:ext>
            </a:extLst>
          </p:cNvPr>
          <p:cNvSpPr txBox="1"/>
          <p:nvPr/>
        </p:nvSpPr>
        <p:spPr>
          <a:xfrm>
            <a:off x="722885"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2">
              <a:buSzPct val="100000"/>
            </a:pPr>
            <a:endParaRPr kumimoji="1"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658EB65F-C302-6150-792D-90E38647887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2" name="ee4pContent3">
            <a:extLst>
              <a:ext uri="{FF2B5EF4-FFF2-40B4-BE49-F238E27FC236}">
                <a16:creationId xmlns:a16="http://schemas.microsoft.com/office/drawing/2014/main" id="{D5B273B9-2371-E83D-4713-70028E884529}"/>
              </a:ext>
            </a:extLst>
          </p:cNvPr>
          <p:cNvSpPr txBox="1"/>
          <p:nvPr/>
        </p:nvSpPr>
        <p:spPr>
          <a:xfrm>
            <a:off x="6257121" y="1543482"/>
            <a:ext cx="5220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2">
              <a:buSzPct val="100000"/>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6" name="TextBox 51">
            <a:extLst>
              <a:ext uri="{FF2B5EF4-FFF2-40B4-BE49-F238E27FC236}">
                <a16:creationId xmlns:a16="http://schemas.microsoft.com/office/drawing/2014/main" id="{9C3A7BE0-5E04-2501-DA40-D454AF857C0B}"/>
              </a:ext>
            </a:extLst>
          </p:cNvPr>
          <p:cNvSpPr txBox="1"/>
          <p:nvPr/>
        </p:nvSpPr>
        <p:spPr>
          <a:xfrm>
            <a:off x="6257121" y="4421495"/>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目標達成に必要な事業推進体制を整備するための具体的取組内容を記載ください（ここで示した項目は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765597" y="1228313"/>
            <a:ext cx="10657837"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0" name="直線コネクタ 9">
            <a:extLst>
              <a:ext uri="{FF2B5EF4-FFF2-40B4-BE49-F238E27FC236}">
                <a16:creationId xmlns:a16="http://schemas.microsoft.com/office/drawing/2014/main" id="{76310496-B21E-F270-9911-CEA2339C108A}"/>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1">
            <a:extLst>
              <a:ext uri="{FF2B5EF4-FFF2-40B4-BE49-F238E27FC236}">
                <a16:creationId xmlns:a16="http://schemas.microsoft.com/office/drawing/2014/main" id="{B499A355-902C-42CC-9705-CDF33A20FC22}"/>
              </a:ext>
            </a:extLst>
          </p:cNvPr>
          <p:cNvSpPr txBox="1">
            <a:spLocks/>
          </p:cNvSpPr>
          <p:nvPr/>
        </p:nvSpPr>
        <p:spPr>
          <a:xfrm>
            <a:off x="360000" y="64800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経営戦略の中核に</a:t>
            </a:r>
            <a:r>
              <a:rPr kumimoji="1" lang="en-US" altLang="ja-JP">
                <a:solidFill>
                  <a:schemeClr val="tx1"/>
                </a:solidFill>
              </a:rPr>
              <a:t>xx</a:t>
            </a:r>
            <a:r>
              <a:rPr kumimoji="1" lang="ja-JP" altLang="en-US">
                <a:solidFill>
                  <a:schemeClr val="tx1"/>
                </a:solidFill>
              </a:rPr>
              <a:t>事業を位置づけ、企業価値向上とステークホルダーとの対話を推進</a:t>
            </a:r>
            <a:endParaRPr kumimoji="1" lang="en-US">
              <a:solidFill>
                <a:schemeClr val="tx1"/>
              </a:solidFill>
            </a:endParaRP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80000" y="18000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4</a:t>
            </a:r>
            <a:r>
              <a:rPr lang="ja-JP" altLang="en-US" sz="2000"/>
              <a:t>．経営層のコミット／</a:t>
            </a:r>
            <a:r>
              <a:rPr kumimoji="1" lang="ja-JP" altLang="en-US" sz="2000"/>
              <a:t>（</a:t>
            </a:r>
            <a:r>
              <a:rPr kumimoji="1" lang="en-US" altLang="ja-JP" sz="2000"/>
              <a:t>4</a:t>
            </a:r>
            <a:r>
              <a:rPr kumimoji="1" lang="ja-JP" altLang="en-US" sz="2000"/>
              <a:t>）経営戦略における事業の位置づけ</a:t>
            </a:r>
            <a:endParaRPr kumimoji="1" lang="en-US" sz="2000"/>
          </a:p>
        </p:txBody>
      </p:sp>
      <p:sp>
        <p:nvSpPr>
          <p:cNvPr id="60" name="ee4pContent3">
            <a:extLst>
              <a:ext uri="{FF2B5EF4-FFF2-40B4-BE49-F238E27FC236}">
                <a16:creationId xmlns:a16="http://schemas.microsoft.com/office/drawing/2014/main" id="{3D8FEA42-F236-4785-AEA3-877E079652FC}"/>
              </a:ext>
            </a:extLst>
          </p:cNvPr>
          <p:cNvSpPr txBox="1"/>
          <p:nvPr/>
        </p:nvSpPr>
        <p:spPr>
          <a:xfrm>
            <a:off x="6239438" y="1615048"/>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全社的な経営戦略を示す株主・投資家に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615048"/>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sp>
        <p:nvSpPr>
          <p:cNvPr id="3" name="正方形/長方形 2">
            <a:extLst>
              <a:ext uri="{FF2B5EF4-FFF2-40B4-BE49-F238E27FC236}">
                <a16:creationId xmlns:a16="http://schemas.microsoft.com/office/drawing/2014/main" id="{B3000EC0-1602-9B47-D748-F62CACCC533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204814"/>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b="1">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204814"/>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b="1">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2" name="直線コネクタ 11">
            <a:extLst>
              <a:ext uri="{FF2B5EF4-FFF2-40B4-BE49-F238E27FC236}">
                <a16:creationId xmlns:a16="http://schemas.microsoft.com/office/drawing/2014/main" id="{8C74B625-FB75-16A9-4E79-0A811A4F4754}"/>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51">
            <a:extLst>
              <a:ext uri="{FF2B5EF4-FFF2-40B4-BE49-F238E27FC236}">
                <a16:creationId xmlns:a16="http://schemas.microsoft.com/office/drawing/2014/main" id="{B028A6AC-4053-835A-9AB9-2EEC2FB889D3}"/>
              </a:ext>
            </a:extLst>
          </p:cNvPr>
          <p:cNvSpPr txBox="1"/>
          <p:nvPr/>
        </p:nvSpPr>
        <p:spPr>
          <a:xfrm>
            <a:off x="5986175" y="5540551"/>
            <a:ext cx="5166311" cy="123169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a:r>
              <a:rPr lang="ja-JP" altLang="en-US" sz="1600">
                <a:solidFill>
                  <a:srgbClr val="2E3558"/>
                </a:solidFill>
                <a:latin typeface="+mn-ea"/>
              </a:rPr>
              <a:t>事業の経営課題としての優先度と中長期的な企業価値向上に向けた取組を示すため、具体的取組内容を記載ください（ここで示した項目は</a:t>
            </a:r>
            <a:r>
              <a:rPr lang="ja-JP" altLang="en-US" sz="1600" b="1" u="sng">
                <a:solidFill>
                  <a:srgbClr val="2E3558"/>
                </a:solidFill>
                <a:latin typeface="+mn-ea"/>
              </a:rPr>
              <a:t>あくまで例示であり、個社の事情に即して、記載内容を整理してください</a:t>
            </a:r>
            <a:r>
              <a:rPr lang="ja-JP" altLang="en-US" sz="1600">
                <a:solidFill>
                  <a:srgbClr val="2E3558"/>
                </a:solidFill>
                <a:latin typeface="+mn-ea"/>
              </a:rPr>
              <a:t>）</a:t>
            </a: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514759" y="-230820"/>
            <a:ext cx="11162480" cy="78123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2400">
                <a:solidFill>
                  <a:schemeClr val="tx1"/>
                </a:solidFill>
                <a:latin typeface="Trebuchet MS" panose="020B0603020202020204" pitchFamily="34" charset="0"/>
                <a:ea typeface="Meiryo UI" panose="020B0604030504040204" pitchFamily="50" charset="-128"/>
              </a:rPr>
              <a:t>（参考）審査項目と実施計画内の各項目との関係性</a:t>
            </a:r>
            <a:endParaRPr kumimoji="1" lang="en-US" sz="2400">
              <a:solidFill>
                <a:schemeClr val="tx1"/>
              </a:solidFill>
              <a:latin typeface="Trebuchet MS" panose="020B0603020202020204" pitchFamily="34" charset="0"/>
              <a:ea typeface="Meiryo UI" panose="020B0604030504040204" pitchFamily="50" charset="-128"/>
            </a:endParaRPr>
          </a:p>
        </p:txBody>
      </p:sp>
      <p:graphicFrame>
        <p:nvGraphicFramePr>
          <p:cNvPr id="3" name="表 2">
            <a:extLst>
              <a:ext uri="{FF2B5EF4-FFF2-40B4-BE49-F238E27FC236}">
                <a16:creationId xmlns:a16="http://schemas.microsoft.com/office/drawing/2014/main" id="{58776C0B-B140-9494-02A6-0390D16474FD}"/>
              </a:ext>
            </a:extLst>
          </p:cNvPr>
          <p:cNvGraphicFramePr>
            <a:graphicFrameLocks noGrp="1"/>
          </p:cNvGraphicFramePr>
          <p:nvPr>
            <p:extLst>
              <p:ext uri="{D42A27DB-BD31-4B8C-83A1-F6EECF244321}">
                <p14:modId xmlns:p14="http://schemas.microsoft.com/office/powerpoint/2010/main" val="1002328065"/>
              </p:ext>
            </p:extLst>
          </p:nvPr>
        </p:nvGraphicFramePr>
        <p:xfrm>
          <a:off x="400869" y="442571"/>
          <a:ext cx="11390261" cy="5791980"/>
        </p:xfrm>
        <a:graphic>
          <a:graphicData uri="http://schemas.openxmlformats.org/drawingml/2006/table">
            <a:tbl>
              <a:tblPr firstRow="1" bandRow="1">
                <a:tableStyleId>{F5AB1C69-6EDB-4FF4-983F-18BD219EF322}</a:tableStyleId>
              </a:tblPr>
              <a:tblGrid>
                <a:gridCol w="5369617">
                  <a:extLst>
                    <a:ext uri="{9D8B030D-6E8A-4147-A177-3AD203B41FA5}">
                      <a16:colId xmlns:a16="http://schemas.microsoft.com/office/drawing/2014/main" val="2723361595"/>
                    </a:ext>
                  </a:extLst>
                </a:gridCol>
                <a:gridCol w="6020644">
                  <a:extLst>
                    <a:ext uri="{9D8B030D-6E8A-4147-A177-3AD203B41FA5}">
                      <a16:colId xmlns:a16="http://schemas.microsoft.com/office/drawing/2014/main" val="573315846"/>
                    </a:ext>
                  </a:extLst>
                </a:gridCol>
              </a:tblGrid>
              <a:tr h="196834">
                <a:tc>
                  <a:txBody>
                    <a:bodyPr/>
                    <a:lstStyle/>
                    <a:p>
                      <a:pPr algn="ctr"/>
                      <a:r>
                        <a:rPr kumimoji="1" lang="ja-JP" altLang="en-US" sz="1100">
                          <a:latin typeface="Meiryo UI" panose="020B0604030504040204" pitchFamily="50" charset="-128"/>
                          <a:ea typeface="Meiryo UI" panose="020B0604030504040204" pitchFamily="50" charset="-128"/>
                        </a:rPr>
                        <a:t>審査項目</a:t>
                      </a:r>
                    </a:p>
                  </a:txBody>
                  <a:tcPr marL="36000" marR="36000" marT="14400" marB="10800"/>
                </a:tc>
                <a:tc>
                  <a:txBody>
                    <a:bodyPr/>
                    <a:lstStyle/>
                    <a:p>
                      <a:pPr algn="ctr"/>
                      <a:r>
                        <a:rPr kumimoji="1" lang="ja-JP" altLang="en-US" sz="1100">
                          <a:latin typeface="Meiryo UI" panose="020B0604030504040204" pitchFamily="50" charset="-128"/>
                          <a:ea typeface="Meiryo UI" panose="020B0604030504040204" pitchFamily="50" charset="-128"/>
                        </a:rPr>
                        <a:t>間接補助事業の実施計画内の該当項目</a:t>
                      </a:r>
                    </a:p>
                  </a:txBody>
                  <a:tcPr marL="36000" marR="36000" marT="14400" marB="10800"/>
                </a:tc>
                <a:extLst>
                  <a:ext uri="{0D108BD9-81ED-4DB2-BD59-A6C34878D82A}">
                    <a16:rowId xmlns:a16="http://schemas.microsoft.com/office/drawing/2014/main" val="4131737282"/>
                  </a:ext>
                </a:extLst>
              </a:tr>
              <a:tr h="181279">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①基本的事項の審査</a:t>
                      </a:r>
                    </a:p>
                  </a:txBody>
                  <a:tcPr marL="36000" marR="36000" marT="14400" marB="10800" anchor="ctr"/>
                </a:tc>
                <a:tc>
                  <a:txBody>
                    <a:bodyPr/>
                    <a:lstStyle/>
                    <a:p>
                      <a:r>
                        <a:rPr kumimoji="1" lang="ja-JP" altLang="en-US" sz="10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81728465"/>
                  </a:ext>
                </a:extLst>
              </a:tr>
              <a:tr h="492392">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ア．基本的要件（必須項目）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3</a:t>
                      </a:r>
                      <a:r>
                        <a:rPr kumimoji="1" lang="ja-JP" altLang="en-US" sz="1000">
                          <a:solidFill>
                            <a:schemeClr val="tx1"/>
                          </a:solidFill>
                          <a:latin typeface="Meiryo UI" panose="020B0604030504040204" pitchFamily="50" charset="-128"/>
                          <a:ea typeface="Meiryo UI" panose="020B0604030504040204" pitchFamily="50" charset="-128"/>
                        </a:rPr>
                        <a:t>）事業概要、（</a:t>
                      </a:r>
                      <a:r>
                        <a:rPr kumimoji="1" lang="en-US" altLang="ja-JP" sz="1000">
                          <a:solidFill>
                            <a:schemeClr val="tx1"/>
                          </a:solidFill>
                          <a:latin typeface="Meiryo UI" panose="020B0604030504040204" pitchFamily="50" charset="-128"/>
                          <a:ea typeface="Meiryo UI" panose="020B0604030504040204" pitchFamily="50" charset="-128"/>
                        </a:rPr>
                        <a:t>14</a:t>
                      </a:r>
                      <a:r>
                        <a:rPr kumimoji="1" lang="ja-JP" altLang="en-US" sz="1000">
                          <a:solidFill>
                            <a:schemeClr val="tx1"/>
                          </a:solidFill>
                          <a:latin typeface="Meiryo UI" panose="020B0604030504040204" pitchFamily="50" charset="-128"/>
                          <a:ea typeface="Meiryo UI" panose="020B0604030504040204" pitchFamily="50" charset="-128"/>
                        </a:rPr>
                        <a:t>）</a:t>
                      </a:r>
                      <a:r>
                        <a:rPr kumimoji="1" lang="ja-JP" altLang="en-US" sz="1000" b="0">
                          <a:solidFill>
                            <a:schemeClr val="tx1"/>
                          </a:solidFill>
                          <a:latin typeface="Meiryo UI" panose="020B0604030504040204" pitchFamily="50" charset="-128"/>
                          <a:ea typeface="Meiryo UI" panose="020B0604030504040204" pitchFamily="50" charset="-128"/>
                        </a:rPr>
                        <a:t>商用生産開始に向けた計画</a:t>
                      </a:r>
                      <a:r>
                        <a:rPr kumimoji="1" lang="ja-JP" altLang="en-US" sz="1000">
                          <a:solidFill>
                            <a:schemeClr val="tx1"/>
                          </a:solidFill>
                          <a:latin typeface="Meiryo UI" panose="020B0604030504040204" pitchFamily="50" charset="-128"/>
                          <a:ea typeface="Meiryo UI" panose="020B0604030504040204" pitchFamily="50" charset="-128"/>
                        </a:rPr>
                        <a:t>　　</a:t>
                      </a:r>
                      <a:endParaRPr kumimoji="1" lang="en-US" altLang="ja-JP" sz="1000">
                        <a:solidFill>
                          <a:schemeClr val="tx1"/>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00">
                          <a:solidFill>
                            <a:schemeClr val="tx1"/>
                          </a:solidFill>
                          <a:latin typeface="Meiryo UI" panose="020B0604030504040204" pitchFamily="50" charset="-128"/>
                          <a:ea typeface="Meiryo UI" panose="020B0604030504040204" pitchFamily="50" charset="-128"/>
                        </a:rPr>
                        <a:t>2. </a:t>
                      </a:r>
                      <a:r>
                        <a:rPr kumimoji="1" lang="ja-JP" altLang="en-US" sz="1000">
                          <a:solidFill>
                            <a:schemeClr val="tx1"/>
                          </a:solidFill>
                          <a:latin typeface="Meiryo UI" panose="020B0604030504040204" pitchFamily="50" charset="-128"/>
                          <a:ea typeface="Meiryo UI" panose="020B0604030504040204" pitchFamily="50" charset="-128"/>
                        </a:rPr>
                        <a:t>排出削減への貢献</a:t>
                      </a:r>
                    </a:p>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様式第１・第２、様式第３別添１</a:t>
                      </a:r>
                    </a:p>
                  </a:txBody>
                  <a:tcPr marL="36000" marR="36000" marT="14400" marB="10800"/>
                </a:tc>
                <a:extLst>
                  <a:ext uri="{0D108BD9-81ED-4DB2-BD59-A6C34878D82A}">
                    <a16:rowId xmlns:a16="http://schemas.microsoft.com/office/drawing/2014/main" val="1538735305"/>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イ．適格性（必須項目）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なし（様式第１・第２・第４、様式第３別添３）</a:t>
                      </a:r>
                    </a:p>
                  </a:txBody>
                  <a:tcPr marL="36000" marR="36000" marT="14400" marB="10800"/>
                </a:tc>
                <a:extLst>
                  <a:ext uri="{0D108BD9-81ED-4DB2-BD59-A6C34878D82A}">
                    <a16:rowId xmlns:a16="http://schemas.microsoft.com/office/drawing/2014/main" val="4178864527"/>
                  </a:ext>
                </a:extLst>
              </a:tr>
              <a:tr h="336835">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ウ．間接補助事業の実施体制（必須項目）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0. </a:t>
                      </a:r>
                      <a:r>
                        <a:rPr kumimoji="1" lang="ja-JP" altLang="en-US" sz="1000">
                          <a:solidFill>
                            <a:schemeClr val="tx1"/>
                          </a:solidFill>
                          <a:latin typeface="Meiryo UI" panose="020B0604030504040204" pitchFamily="50" charset="-128"/>
                          <a:ea typeface="Meiryo UI" panose="020B0604030504040204" pitchFamily="50" charset="-128"/>
                        </a:rPr>
                        <a:t>共同申請者内における各主体の役割分担</a:t>
                      </a:r>
                      <a:endParaRPr kumimoji="1" lang="en-US" altLang="ja-JP" sz="10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4. </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）組織内の事業推進体制</a:t>
                      </a:r>
                      <a:endParaRPr kumimoji="1" lang="en-US" altLang="ja-JP" sz="10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2289874663"/>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エ．経営層のコミット（必須項目）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4. </a:t>
                      </a:r>
                      <a:r>
                        <a:rPr kumimoji="1" lang="ja-JP" altLang="en-US" sz="1000">
                          <a:solidFill>
                            <a:schemeClr val="tx1"/>
                          </a:solidFill>
                          <a:latin typeface="Meiryo UI" panose="020B0604030504040204" pitchFamily="50" charset="-128"/>
                          <a:ea typeface="Meiryo UI" panose="020B0604030504040204" pitchFamily="50" charset="-128"/>
                        </a:rPr>
                        <a:t>経営層のコミット</a:t>
                      </a:r>
                    </a:p>
                  </a:txBody>
                  <a:tcPr marL="36000" marR="36000" marT="14400" marB="10800"/>
                </a:tc>
                <a:extLst>
                  <a:ext uri="{0D108BD9-81ED-4DB2-BD59-A6C34878D82A}">
                    <a16:rowId xmlns:a16="http://schemas.microsoft.com/office/drawing/2014/main" val="3767391948"/>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オ．財務の健全性（必須項目）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なし（様式第２）</a:t>
                      </a:r>
                    </a:p>
                  </a:txBody>
                  <a:tcPr marL="36000" marR="36000" marT="14400" marB="10800"/>
                </a:tc>
                <a:extLst>
                  <a:ext uri="{0D108BD9-81ED-4DB2-BD59-A6C34878D82A}">
                    <a16:rowId xmlns:a16="http://schemas.microsoft.com/office/drawing/2014/main" val="2728103852"/>
                  </a:ext>
                </a:extLst>
              </a:tr>
              <a:tr h="492392">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カ．間接補助事業の実現性（必須項目） </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 （</a:t>
                      </a:r>
                      <a:r>
                        <a:rPr kumimoji="1" lang="en-US" altLang="ja-JP" sz="1000">
                          <a:solidFill>
                            <a:schemeClr val="tx1"/>
                          </a:solidFill>
                          <a:latin typeface="Meiryo UI" panose="020B0604030504040204" pitchFamily="50" charset="-128"/>
                          <a:ea typeface="Meiryo UI" panose="020B0604030504040204" pitchFamily="50" charset="-128"/>
                        </a:rPr>
                        <a:t>8</a:t>
                      </a:r>
                      <a:r>
                        <a:rPr kumimoji="1" lang="ja-JP" altLang="en-US" sz="1000">
                          <a:solidFill>
                            <a:schemeClr val="tx1"/>
                          </a:solidFill>
                          <a:latin typeface="Meiryo UI" panose="020B0604030504040204" pitchFamily="50" charset="-128"/>
                          <a:ea typeface="Meiryo UI" panose="020B0604030504040204" pitchFamily="50" charset="-128"/>
                        </a:rPr>
                        <a:t>）原料調達計画、（</a:t>
                      </a:r>
                      <a:r>
                        <a:rPr kumimoji="1" lang="en-US" altLang="ja-JP" sz="1000">
                          <a:solidFill>
                            <a:schemeClr val="tx1"/>
                          </a:solidFill>
                          <a:latin typeface="Meiryo UI" panose="020B0604030504040204" pitchFamily="50" charset="-128"/>
                          <a:ea typeface="Meiryo UI" panose="020B0604030504040204" pitchFamily="50" charset="-128"/>
                        </a:rPr>
                        <a:t>9</a:t>
                      </a:r>
                      <a:r>
                        <a:rPr kumimoji="1" lang="ja-JP" altLang="en-US" sz="1000">
                          <a:solidFill>
                            <a:schemeClr val="tx1"/>
                          </a:solidFill>
                          <a:latin typeface="Meiryo UI" panose="020B0604030504040204" pitchFamily="50" charset="-128"/>
                          <a:ea typeface="Meiryo UI" panose="020B0604030504040204" pitchFamily="50" charset="-128"/>
                        </a:rPr>
                        <a:t>）原料調達</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オフテイカー獲得に向けた取組計画、（</a:t>
                      </a:r>
                      <a:r>
                        <a:rPr kumimoji="1" lang="en-US" altLang="ja-JP" sz="1000">
                          <a:solidFill>
                            <a:schemeClr val="tx1"/>
                          </a:solidFill>
                          <a:latin typeface="Meiryo UI" panose="020B0604030504040204" pitchFamily="50" charset="-128"/>
                          <a:ea typeface="Meiryo UI" panose="020B0604030504040204" pitchFamily="50" charset="-128"/>
                        </a:rPr>
                        <a:t>12</a:t>
                      </a:r>
                      <a:r>
                        <a:rPr kumimoji="1" lang="ja-JP" altLang="en-US" sz="1000">
                          <a:solidFill>
                            <a:schemeClr val="tx1"/>
                          </a:solidFill>
                          <a:latin typeface="Meiryo UI" panose="020B0604030504040204" pitchFamily="50" charset="-128"/>
                          <a:ea typeface="Meiryo UI" panose="020B0604030504040204" pitchFamily="50" charset="-128"/>
                        </a:rPr>
                        <a:t>）事業実施計画（投資額の内訳）、（</a:t>
                      </a:r>
                      <a:r>
                        <a:rPr kumimoji="1" lang="en-US" altLang="ja-JP" sz="1000">
                          <a:solidFill>
                            <a:schemeClr val="tx1"/>
                          </a:solidFill>
                          <a:latin typeface="Meiryo UI" panose="020B0604030504040204" pitchFamily="50" charset="-128"/>
                          <a:ea typeface="Meiryo UI" panose="020B0604030504040204" pitchFamily="50" charset="-128"/>
                        </a:rPr>
                        <a:t>13</a:t>
                      </a:r>
                      <a:r>
                        <a:rPr kumimoji="1" lang="ja-JP" altLang="en-US" sz="1000">
                          <a:solidFill>
                            <a:schemeClr val="tx1"/>
                          </a:solidFill>
                          <a:latin typeface="Meiryo UI" panose="020B0604030504040204" pitchFamily="50" charset="-128"/>
                          <a:ea typeface="Meiryo UI" panose="020B0604030504040204" pitchFamily="50" charset="-128"/>
                        </a:rPr>
                        <a:t>）事業実施計画（投資計画・投資内訳）、（</a:t>
                      </a:r>
                      <a:r>
                        <a:rPr kumimoji="1" lang="en-US" altLang="ja-JP" sz="1000">
                          <a:solidFill>
                            <a:schemeClr val="tx1"/>
                          </a:solidFill>
                          <a:latin typeface="Meiryo UI" panose="020B0604030504040204" pitchFamily="50" charset="-128"/>
                          <a:ea typeface="Meiryo UI" panose="020B0604030504040204" pitchFamily="50" charset="-128"/>
                        </a:rPr>
                        <a:t>15</a:t>
                      </a:r>
                      <a:r>
                        <a:rPr kumimoji="1" lang="ja-JP" altLang="en-US" sz="1000">
                          <a:solidFill>
                            <a:schemeClr val="tx1"/>
                          </a:solidFill>
                          <a:latin typeface="Meiryo UI" panose="020B0604030504040204" pitchFamily="50" charset="-128"/>
                          <a:ea typeface="Meiryo UI" panose="020B0604030504040204" pitchFamily="50" charset="-128"/>
                        </a:rPr>
                        <a:t>）将来の自立化に向けた計画</a:t>
                      </a:r>
                      <a:endParaRPr kumimoji="1" lang="en-US" altLang="ja-JP" sz="10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様式第３別添１・２</a:t>
                      </a:r>
                    </a:p>
                  </a:txBody>
                  <a:tcPr marL="36000" marR="36000" marT="14400" marB="10800"/>
                </a:tc>
                <a:extLst>
                  <a:ext uri="{0D108BD9-81ED-4DB2-BD59-A6C34878D82A}">
                    <a16:rowId xmlns:a16="http://schemas.microsoft.com/office/drawing/2014/main" val="3016016316"/>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キ．間接補助事業のリスク対応（必須項目）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16</a:t>
                      </a:r>
                      <a:r>
                        <a:rPr kumimoji="1" lang="ja-JP" altLang="en-US" sz="1000">
                          <a:solidFill>
                            <a:schemeClr val="tx1"/>
                          </a:solidFill>
                          <a:latin typeface="Meiryo UI" panose="020B0604030504040204" pitchFamily="50" charset="-128"/>
                          <a:ea typeface="Meiryo UI" panose="020B0604030504040204" pitchFamily="50" charset="-128"/>
                        </a:rPr>
                        <a:t>）想定されるリスク要因と対処方針　</a:t>
                      </a:r>
                    </a:p>
                  </a:txBody>
                  <a:tcPr marL="36000" marR="36000" marT="14400" marB="10800"/>
                </a:tc>
                <a:extLst>
                  <a:ext uri="{0D108BD9-81ED-4DB2-BD59-A6C34878D82A}">
                    <a16:rowId xmlns:a16="http://schemas.microsoft.com/office/drawing/2014/main" val="4099895901"/>
                  </a:ext>
                </a:extLst>
              </a:tr>
              <a:tr h="181279">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②産業競争力強化への貢献に関する審査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402246345"/>
                  </a:ext>
                </a:extLst>
              </a:tr>
              <a:tr h="336835">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ア．自社成長性のコミット（必須項目）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13</a:t>
                      </a:r>
                      <a:r>
                        <a:rPr kumimoji="1" lang="ja-JP" altLang="en-US" sz="1000">
                          <a:solidFill>
                            <a:schemeClr val="tx1"/>
                          </a:solidFill>
                          <a:latin typeface="Meiryo UI" panose="020B0604030504040204" pitchFamily="50" charset="-128"/>
                          <a:ea typeface="Meiryo UI" panose="020B0604030504040204" pitchFamily="50" charset="-128"/>
                        </a:rPr>
                        <a:t>）事業実施計画（投資計画・投資内訳）</a:t>
                      </a:r>
                      <a:endParaRPr kumimoji="1" lang="en-US" altLang="ja-JP" sz="10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様式第３別添２</a:t>
                      </a:r>
                    </a:p>
                  </a:txBody>
                  <a:tcPr marL="36000" marR="36000" marT="14400" marB="10800"/>
                </a:tc>
                <a:extLst>
                  <a:ext uri="{0D108BD9-81ED-4DB2-BD59-A6C34878D82A}">
                    <a16:rowId xmlns:a16="http://schemas.microsoft.com/office/drawing/2014/main" val="1362580842"/>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イ．間接補助事業による投資誘発効果（必須項目）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kern="1200">
                          <a:solidFill>
                            <a:schemeClr val="tx1"/>
                          </a:solidFill>
                          <a:latin typeface="Meiryo UI" panose="020B0604030504040204" pitchFamily="50" charset="-128"/>
                          <a:ea typeface="Meiryo UI" panose="020B0604030504040204" pitchFamily="50" charset="-128"/>
                          <a:cs typeface="+mn-cs"/>
                        </a:rPr>
                        <a:t>１</a:t>
                      </a:r>
                      <a:r>
                        <a:rPr kumimoji="1" lang="en-US" altLang="ja-JP" sz="1000" kern="1200">
                          <a:solidFill>
                            <a:schemeClr val="tx1"/>
                          </a:solidFill>
                          <a:latin typeface="Meiryo UI" panose="020B0604030504040204" pitchFamily="50" charset="-128"/>
                          <a:ea typeface="Meiryo UI" panose="020B0604030504040204" pitchFamily="50" charset="-128"/>
                          <a:cs typeface="+mn-cs"/>
                        </a:rPr>
                        <a:t>.</a:t>
                      </a:r>
                      <a:r>
                        <a:rPr kumimoji="1" lang="zh-TW" altLang="en-US" sz="1000" kern="1200">
                          <a:solidFill>
                            <a:schemeClr val="tx1"/>
                          </a:solidFill>
                          <a:latin typeface="Meiryo UI" panose="020B0604030504040204" pitchFamily="50" charset="-128"/>
                          <a:ea typeface="Meiryo UI" panose="020B0604030504040204" pitchFamily="50" charset="-128"/>
                          <a:cs typeface="+mn-cs"/>
                        </a:rPr>
                        <a:t>（</a:t>
                      </a:r>
                      <a:r>
                        <a:rPr kumimoji="1" lang="en-US" altLang="zh-TW" sz="1000" kern="1200">
                          <a:solidFill>
                            <a:schemeClr val="tx1"/>
                          </a:solidFill>
                          <a:latin typeface="Meiryo UI" panose="020B0604030504040204" pitchFamily="50" charset="-128"/>
                          <a:ea typeface="Meiryo UI" panose="020B0604030504040204" pitchFamily="50" charset="-128"/>
                          <a:cs typeface="+mn-cs"/>
                        </a:rPr>
                        <a:t>11</a:t>
                      </a:r>
                      <a:r>
                        <a:rPr kumimoji="1" lang="zh-TW" altLang="en-US" sz="1000">
                          <a:solidFill>
                            <a:schemeClr val="tx1"/>
                          </a:solidFill>
                          <a:latin typeface="Meiryo UI" panose="020B0604030504040204" pitchFamily="50" charset="-128"/>
                          <a:ea typeface="Meiryo UI" panose="020B0604030504040204" pitchFamily="50" charset="-128"/>
                        </a:rPr>
                        <a:t>）投資誘発効果</a:t>
                      </a:r>
                      <a:endParaRPr kumimoji="1" lang="ja-JP" altLang="en-US" sz="10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617783334"/>
                  </a:ext>
                </a:extLst>
              </a:tr>
              <a:tr h="336835">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ウ</a:t>
                      </a:r>
                      <a:r>
                        <a:rPr lang="ja-JP" altLang="ja-JP" sz="1000" b="0" i="0" u="none" strike="noStrike">
                          <a:solidFill>
                            <a:schemeClr val="tx1"/>
                          </a:solidFill>
                          <a:effectLst/>
                          <a:latin typeface="Meiryo UI" panose="020B0604030504040204" pitchFamily="50" charset="-128"/>
                          <a:ea typeface="Meiryo UI" panose="020B0604030504040204" pitchFamily="50" charset="-128"/>
                        </a:rPr>
                        <a:t>．</a:t>
                      </a:r>
                      <a:r>
                        <a:rPr lang="ja-JP" altLang="en-US" sz="1000" b="0" i="0" u="none" strike="noStrike">
                          <a:solidFill>
                            <a:schemeClr val="tx1"/>
                          </a:solidFill>
                          <a:effectLst/>
                          <a:latin typeface="Meiryo UI" panose="020B0604030504040204" pitchFamily="50" charset="-128"/>
                          <a:ea typeface="Meiryo UI" panose="020B0604030504040204" pitchFamily="50" charset="-128"/>
                        </a:rPr>
                        <a:t>競争力強化に向けた事業戦略（必須項目）</a:t>
                      </a:r>
                      <a:endParaRPr lang="ja-JP" sz="10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）事業環境変化に対する認識、（</a:t>
                      </a:r>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）産業構造を踏まえた位置づけ・戦略、（</a:t>
                      </a:r>
                      <a:r>
                        <a:rPr kumimoji="1" lang="en-US" altLang="ja-JP" sz="1000">
                          <a:solidFill>
                            <a:schemeClr val="tx1"/>
                          </a:solidFill>
                          <a:latin typeface="Meiryo UI" panose="020B0604030504040204" pitchFamily="50" charset="-128"/>
                          <a:ea typeface="Meiryo UI" panose="020B0604030504040204" pitchFamily="50" charset="-128"/>
                        </a:rPr>
                        <a:t>4</a:t>
                      </a:r>
                      <a:r>
                        <a:rPr kumimoji="1" lang="ja-JP" altLang="en-US" sz="1000">
                          <a:solidFill>
                            <a:schemeClr val="tx1"/>
                          </a:solidFill>
                          <a:latin typeface="Meiryo UI" panose="020B0604030504040204" pitchFamily="50" charset="-128"/>
                          <a:ea typeface="Meiryo UI" panose="020B0604030504040204" pitchFamily="50" charset="-128"/>
                        </a:rPr>
                        <a:t>）事業所・施設選定の理由、（</a:t>
                      </a:r>
                      <a:r>
                        <a:rPr kumimoji="1" lang="en-US" altLang="ja-JP" sz="1000">
                          <a:solidFill>
                            <a:schemeClr val="tx1"/>
                          </a:solidFill>
                          <a:latin typeface="Meiryo UI" panose="020B0604030504040204" pitchFamily="50" charset="-128"/>
                          <a:ea typeface="Meiryo UI" panose="020B0604030504040204" pitchFamily="50" charset="-128"/>
                        </a:rPr>
                        <a:t>5</a:t>
                      </a:r>
                      <a:r>
                        <a:rPr kumimoji="1" lang="ja-JP" altLang="en-US" sz="1000">
                          <a:solidFill>
                            <a:schemeClr val="tx1"/>
                          </a:solidFill>
                          <a:latin typeface="Meiryo UI" panose="020B0604030504040204" pitchFamily="50" charset="-128"/>
                          <a:ea typeface="Meiryo UI" panose="020B0604030504040204" pitchFamily="50" charset="-128"/>
                        </a:rPr>
                        <a:t>）事業の特徴・勝ち筋</a:t>
                      </a:r>
                    </a:p>
                  </a:txBody>
                  <a:tcPr marL="36000" marR="36000" marT="14400" marB="10800"/>
                </a:tc>
                <a:extLst>
                  <a:ext uri="{0D108BD9-81ED-4DB2-BD59-A6C34878D82A}">
                    <a16:rowId xmlns:a16="http://schemas.microsoft.com/office/drawing/2014/main" val="2495053463"/>
                  </a:ext>
                </a:extLst>
              </a:tr>
              <a:tr h="336835">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エ</a:t>
                      </a:r>
                      <a:r>
                        <a:rPr lang="ja-JP" sz="1000" b="0" i="0" u="none" strike="noStrike" dirty="0">
                          <a:solidFill>
                            <a:schemeClr val="tx1"/>
                          </a:solidFill>
                          <a:effectLst/>
                          <a:latin typeface="Meiryo UI" panose="020B0604030504040204" pitchFamily="50" charset="-128"/>
                          <a:ea typeface="Meiryo UI" panose="020B0604030504040204" pitchFamily="50" charset="-128"/>
                        </a:rPr>
                        <a:t>．グリーン市場</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獲得に向けた戦略</a:t>
                      </a:r>
                      <a:r>
                        <a:rPr lang="ja-JP" sz="1000" b="0" i="0" u="none" strike="noStrike" dirty="0">
                          <a:solidFill>
                            <a:schemeClr val="tx1"/>
                          </a:solidFill>
                          <a:effectLst/>
                          <a:latin typeface="Meiryo UI" panose="020B0604030504040204" pitchFamily="50" charset="-128"/>
                          <a:ea typeface="Meiryo UI" panose="020B0604030504040204" pitchFamily="50" charset="-128"/>
                        </a:rPr>
                        <a:t>（必須項目）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6</a:t>
                      </a:r>
                      <a:r>
                        <a:rPr kumimoji="1" lang="ja-JP" altLang="en-US" sz="1000">
                          <a:solidFill>
                            <a:schemeClr val="tx1"/>
                          </a:solidFill>
                          <a:latin typeface="Meiryo UI" panose="020B0604030504040204" pitchFamily="50" charset="-128"/>
                          <a:ea typeface="Meiryo UI" panose="020B0604030504040204" pitchFamily="50" charset="-128"/>
                        </a:rPr>
                        <a:t>）市場のセグメント・ターゲット、（</a:t>
                      </a:r>
                      <a:r>
                        <a:rPr kumimoji="1" lang="en-US" altLang="ja-JP" sz="1000">
                          <a:solidFill>
                            <a:schemeClr val="tx1"/>
                          </a:solidFill>
                          <a:latin typeface="Meiryo UI" panose="020B0604030504040204" pitchFamily="50" charset="-128"/>
                          <a:ea typeface="Meiryo UI" panose="020B0604030504040204" pitchFamily="50" charset="-128"/>
                        </a:rPr>
                        <a:t>7</a:t>
                      </a:r>
                      <a:r>
                        <a:rPr kumimoji="1" lang="ja-JP" altLang="en-US" sz="1000">
                          <a:solidFill>
                            <a:schemeClr val="tx1"/>
                          </a:solidFill>
                          <a:latin typeface="Meiryo UI" panose="020B0604030504040204" pitchFamily="50" charset="-128"/>
                          <a:ea typeface="Meiryo UI" panose="020B0604030504040204" pitchFamily="50" charset="-128"/>
                        </a:rPr>
                        <a:t>）注力セグメント・ターゲットの選定理由、（</a:t>
                      </a:r>
                      <a:r>
                        <a:rPr kumimoji="1" lang="en-US" altLang="ja-JP" sz="1000">
                          <a:solidFill>
                            <a:schemeClr val="tx1"/>
                          </a:solidFill>
                          <a:latin typeface="Meiryo UI" panose="020B0604030504040204" pitchFamily="50" charset="-128"/>
                          <a:ea typeface="Meiryo UI" panose="020B0604030504040204" pitchFamily="50" charset="-128"/>
                        </a:rPr>
                        <a:t>9</a:t>
                      </a:r>
                      <a:r>
                        <a:rPr kumimoji="1" lang="ja-JP" altLang="en-US" sz="1000">
                          <a:solidFill>
                            <a:schemeClr val="tx1"/>
                          </a:solidFill>
                          <a:latin typeface="Meiryo UI" panose="020B0604030504040204" pitchFamily="50" charset="-128"/>
                          <a:ea typeface="Meiryo UI" panose="020B0604030504040204" pitchFamily="50" charset="-128"/>
                        </a:rPr>
                        <a:t>）原料調達</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オフテイカー獲得に向けた取組計画</a:t>
                      </a:r>
                    </a:p>
                  </a:txBody>
                  <a:tcPr marL="36000" marR="36000" marT="14400" marB="10800"/>
                </a:tc>
                <a:extLst>
                  <a:ext uri="{0D108BD9-81ED-4DB2-BD59-A6C34878D82A}">
                    <a16:rowId xmlns:a16="http://schemas.microsoft.com/office/drawing/2014/main" val="1620293601"/>
                  </a:ext>
                </a:extLst>
              </a:tr>
              <a:tr h="181279">
                <a:tc>
                  <a:txBody>
                    <a:bodyPr/>
                    <a:lstStyle/>
                    <a:p>
                      <a:pPr algn="just" fontAlgn="ct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　　オ</a:t>
                      </a:r>
                      <a:r>
                        <a:rPr lang="ja-JP" sz="1000" b="0" i="0" u="none" strike="noStrike" dirty="0">
                          <a:solidFill>
                            <a:schemeClr val="tx1"/>
                          </a:solidFill>
                          <a:effectLst/>
                          <a:latin typeface="Meiryo UI" panose="020B0604030504040204" pitchFamily="50" charset="-128"/>
                          <a:ea typeface="Meiryo UI" panose="020B0604030504040204" pitchFamily="50" charset="-128"/>
                        </a:rPr>
                        <a:t>．</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オープン・クローズ</a:t>
                      </a:r>
                      <a:r>
                        <a:rPr lang="ja-JP" sz="1000" b="0" i="0" u="none" strike="noStrike" dirty="0">
                          <a:solidFill>
                            <a:schemeClr val="tx1"/>
                          </a:solidFill>
                          <a:effectLst/>
                          <a:latin typeface="Meiryo UI" panose="020B0604030504040204" pitchFamily="50" charset="-128"/>
                          <a:ea typeface="Meiryo UI" panose="020B0604030504040204" pitchFamily="50" charset="-128"/>
                        </a:rPr>
                        <a:t>戦略</a:t>
                      </a:r>
                      <a:r>
                        <a:rPr lang="ja-JP" altLang="en-US" sz="1000" b="0" i="0" u="none" strike="noStrike" dirty="0">
                          <a:solidFill>
                            <a:schemeClr val="tx1"/>
                          </a:solidFill>
                          <a:effectLst/>
                          <a:latin typeface="Meiryo UI" panose="020B0604030504040204" pitchFamily="50" charset="-128"/>
                          <a:ea typeface="Meiryo UI" panose="020B0604030504040204" pitchFamily="50" charset="-128"/>
                        </a:rPr>
                        <a:t>（必須項目）</a:t>
                      </a:r>
                      <a:endParaRPr lang="ja-JP" sz="1000" b="0" i="0" u="none" strike="noStrike" dirty="0">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１</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 （</a:t>
                      </a:r>
                      <a:r>
                        <a:rPr kumimoji="1" lang="en-US" altLang="ja-JP" sz="1000">
                          <a:solidFill>
                            <a:schemeClr val="tx1"/>
                          </a:solidFill>
                          <a:latin typeface="Meiryo UI" panose="020B0604030504040204" pitchFamily="50" charset="-128"/>
                          <a:ea typeface="Meiryo UI" panose="020B0604030504040204" pitchFamily="50" charset="-128"/>
                        </a:rPr>
                        <a:t>10</a:t>
                      </a:r>
                      <a:r>
                        <a:rPr kumimoji="1" lang="ja-JP" altLang="en-US" sz="1000">
                          <a:solidFill>
                            <a:schemeClr val="tx1"/>
                          </a:solidFill>
                          <a:latin typeface="Meiryo UI" panose="020B0604030504040204" pitchFamily="50" charset="-128"/>
                          <a:ea typeface="Meiryo UI" panose="020B0604030504040204" pitchFamily="50" charset="-128"/>
                        </a:rPr>
                        <a:t>）市場獲得に向けたルール形成戦略</a:t>
                      </a:r>
                    </a:p>
                  </a:txBody>
                  <a:tcPr marL="36000" marR="36000" marT="14400" marB="10800"/>
                </a:tc>
                <a:extLst>
                  <a:ext uri="{0D108BD9-81ED-4DB2-BD59-A6C34878D82A}">
                    <a16:rowId xmlns:a16="http://schemas.microsoft.com/office/drawing/2014/main" val="4086361350"/>
                  </a:ext>
                </a:extLst>
              </a:tr>
              <a:tr h="181279">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③排出削減への貢献に関する審査</a:t>
                      </a:r>
                    </a:p>
                  </a:txBody>
                  <a:tcPr marL="36000" marR="36000" marT="14400" marB="10800" anchor="ctr"/>
                </a:tc>
                <a:tc>
                  <a:txBody>
                    <a:bodyPr/>
                    <a:lstStyle/>
                    <a:p>
                      <a:pPr marL="0" indent="0">
                        <a:buFont typeface="Arial" panose="020B0604020202020204" pitchFamily="34" charset="0"/>
                        <a:buNone/>
                      </a:pPr>
                      <a:r>
                        <a:rPr kumimoji="1" lang="ja-JP" altLang="en-US" sz="10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427305114"/>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ア．間接補助事業によるCO</a:t>
                      </a:r>
                      <a:r>
                        <a:rPr lang="ja-JP" sz="1000" b="0" i="0" u="none" strike="noStrike" baseline="-25000">
                          <a:solidFill>
                            <a:schemeClr val="tx1"/>
                          </a:solidFill>
                          <a:effectLst/>
                          <a:latin typeface="Meiryo UI" panose="020B0604030504040204" pitchFamily="50" charset="-128"/>
                          <a:ea typeface="Meiryo UI" panose="020B0604030504040204" pitchFamily="50" charset="-128"/>
                        </a:rPr>
                        <a:t>2</a:t>
                      </a:r>
                      <a:r>
                        <a:rPr lang="ja-JP" sz="1000" b="0" i="0" u="none" strike="noStrike">
                          <a:solidFill>
                            <a:schemeClr val="tx1"/>
                          </a:solidFill>
                          <a:effectLst/>
                          <a:latin typeface="Meiryo UI" panose="020B0604030504040204" pitchFamily="50" charset="-128"/>
                          <a:ea typeface="Meiryo UI" panose="020B0604030504040204" pitchFamily="50" charset="-128"/>
                        </a:rPr>
                        <a:t>排出削減効果（必須項目）</a:t>
                      </a:r>
                    </a:p>
                  </a:txBody>
                  <a:tcPr marL="36000" marR="36000" marT="14400" marB="10800" anchor="ctr"/>
                </a:tc>
                <a:tc>
                  <a:txBody>
                    <a:bodyPr/>
                    <a:lstStyle/>
                    <a:p>
                      <a:pPr marL="171450" indent="-171450">
                        <a:buFont typeface="Arial" panose="020B0604020202020204" pitchFamily="34" charset="0"/>
                        <a:buChar char="•"/>
                      </a:pPr>
                      <a:r>
                        <a:rPr kumimoji="1" lang="en-US" altLang="ja-JP" sz="1000">
                          <a:solidFill>
                            <a:schemeClr val="tx1"/>
                          </a:solidFill>
                          <a:latin typeface="Meiryo UI" panose="020B0604030504040204" pitchFamily="50" charset="-128"/>
                          <a:ea typeface="Meiryo UI" panose="020B0604030504040204" pitchFamily="50" charset="-128"/>
                        </a:rPr>
                        <a:t>2. </a:t>
                      </a:r>
                      <a:r>
                        <a:rPr kumimoji="1" lang="ja-JP" altLang="en-US" sz="1000">
                          <a:solidFill>
                            <a:schemeClr val="tx1"/>
                          </a:solidFill>
                          <a:latin typeface="Meiryo UI" panose="020B0604030504040204" pitchFamily="50" charset="-128"/>
                          <a:ea typeface="Meiryo UI" panose="020B0604030504040204" pitchFamily="50" charset="-128"/>
                        </a:rPr>
                        <a:t>排出削減への貢献</a:t>
                      </a:r>
                      <a:endParaRPr kumimoji="1" lang="en-US" altLang="ja-JP" sz="1000">
                        <a:solidFill>
                          <a:schemeClr val="tx1"/>
                        </a:solidFill>
                        <a:latin typeface="Meiryo UI" panose="020B0604030504040204" pitchFamily="50" charset="-128"/>
                        <a:ea typeface="Meiryo UI" panose="020B0604030504040204" pitchFamily="50" charset="-128"/>
                      </a:endParaRPr>
                    </a:p>
                  </a:txBody>
                  <a:tcPr marL="36000" marR="36000" marT="14400" marB="10800"/>
                </a:tc>
                <a:extLst>
                  <a:ext uri="{0D108BD9-81ED-4DB2-BD59-A6C34878D82A}">
                    <a16:rowId xmlns:a16="http://schemas.microsoft.com/office/drawing/2014/main" val="3545810511"/>
                  </a:ext>
                </a:extLst>
              </a:tr>
              <a:tr h="181279">
                <a:tc>
                  <a:txBody>
                    <a:bodyPr/>
                    <a:lstStyle/>
                    <a:p>
                      <a:pPr algn="just" fontAlgn="ctr"/>
                      <a:r>
                        <a:rPr lang="en-US" sz="1000" b="0" i="0" u="none" strike="noStrike">
                          <a:solidFill>
                            <a:schemeClr val="tx1"/>
                          </a:solidFill>
                          <a:effectLst/>
                          <a:latin typeface="Meiryo UI" panose="020B0604030504040204" pitchFamily="50" charset="-128"/>
                          <a:ea typeface="Meiryo UI" panose="020B0604030504040204" pitchFamily="50" charset="-128"/>
                        </a:rPr>
                        <a:t>④</a:t>
                      </a:r>
                      <a:r>
                        <a:rPr lang="en-US" sz="1000" b="0" i="0" u="none" strike="noStrike" err="1">
                          <a:solidFill>
                            <a:schemeClr val="tx1"/>
                          </a:solidFill>
                          <a:effectLst/>
                          <a:latin typeface="Meiryo UI" panose="020B0604030504040204" pitchFamily="50" charset="-128"/>
                          <a:ea typeface="Meiryo UI" panose="020B0604030504040204" pitchFamily="50" charset="-128"/>
                        </a:rPr>
                        <a:t>民間企業のみでは投資判断が真に困難な事業であることに関する審査</a:t>
                      </a:r>
                      <a:endParaRPr lang="ja-JP" sz="1000" b="0" i="0" u="none" strike="noStrike">
                        <a:solidFill>
                          <a:schemeClr val="tx1"/>
                        </a:solidFill>
                        <a:effectLst/>
                        <a:latin typeface="Meiryo UI" panose="020B0604030504040204" pitchFamily="50" charset="-128"/>
                        <a:ea typeface="Meiryo UI" panose="020B0604030504040204" pitchFamily="50" charset="-128"/>
                      </a:endParaRPr>
                    </a:p>
                  </a:txBody>
                  <a:tcPr marL="36000" marR="36000" marT="14400" marB="10800" anchor="ctr"/>
                </a:tc>
                <a:tc>
                  <a:txBody>
                    <a:bodyPr/>
                    <a:lstStyle/>
                    <a:p>
                      <a:pPr marL="0" indent="0">
                        <a:buFont typeface="Arial" panose="020B0604020202020204" pitchFamily="34" charset="0"/>
                        <a:buNone/>
                      </a:pPr>
                      <a:r>
                        <a:rPr kumimoji="1" lang="ja-JP" altLang="en-US" sz="100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3537244715"/>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ア．経済的基準（必須項目）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３</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1</a:t>
                      </a:r>
                      <a:r>
                        <a:rPr kumimoji="1" lang="ja-JP" altLang="en-US" sz="1000">
                          <a:solidFill>
                            <a:schemeClr val="tx1"/>
                          </a:solidFill>
                          <a:latin typeface="Meiryo UI" panose="020B0604030504040204" pitchFamily="50" charset="-128"/>
                          <a:ea typeface="Meiryo UI" panose="020B0604030504040204" pitchFamily="50" charset="-128"/>
                        </a:rPr>
                        <a:t>）経済的基準</a:t>
                      </a:r>
                    </a:p>
                  </a:txBody>
                  <a:tcPr marL="36000" marR="36000" marT="14400" marB="10800"/>
                </a:tc>
                <a:extLst>
                  <a:ext uri="{0D108BD9-81ED-4DB2-BD59-A6C34878D82A}">
                    <a16:rowId xmlns:a16="http://schemas.microsoft.com/office/drawing/2014/main" val="3448709288"/>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イ．技術的基準（必須項目）  </a:t>
                      </a:r>
                    </a:p>
                  </a:txBody>
                  <a:tcPr marL="36000" marR="36000" marT="14400" marB="10800" anchor="ct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00">
                          <a:solidFill>
                            <a:schemeClr val="tx1"/>
                          </a:solidFill>
                          <a:latin typeface="Meiryo UI" panose="020B0604030504040204" pitchFamily="50" charset="-128"/>
                          <a:ea typeface="Meiryo UI" panose="020B0604030504040204" pitchFamily="50" charset="-128"/>
                        </a:rPr>
                        <a:t>３</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2</a:t>
                      </a:r>
                      <a:r>
                        <a:rPr kumimoji="1" lang="ja-JP" altLang="en-US" sz="1000">
                          <a:solidFill>
                            <a:schemeClr val="tx1"/>
                          </a:solidFill>
                          <a:latin typeface="Meiryo UI" panose="020B0604030504040204" pitchFamily="50" charset="-128"/>
                          <a:ea typeface="Meiryo UI" panose="020B0604030504040204" pitchFamily="50" charset="-128"/>
                        </a:rPr>
                        <a:t>）技術的基準</a:t>
                      </a:r>
                    </a:p>
                  </a:txBody>
                  <a:tcPr marL="36000" marR="36000" marT="14400" marB="10800"/>
                </a:tc>
                <a:extLst>
                  <a:ext uri="{0D108BD9-81ED-4DB2-BD59-A6C34878D82A}">
                    <a16:rowId xmlns:a16="http://schemas.microsoft.com/office/drawing/2014/main" val="1952685892"/>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ウ．その他定性的基準（加点項目）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３</a:t>
                      </a: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a:t>
                      </a:r>
                      <a:r>
                        <a:rPr kumimoji="1" lang="en-US" altLang="ja-JP" sz="1000">
                          <a:solidFill>
                            <a:schemeClr val="tx1"/>
                          </a:solidFill>
                          <a:latin typeface="Meiryo UI" panose="020B0604030504040204" pitchFamily="50" charset="-128"/>
                          <a:ea typeface="Meiryo UI" panose="020B0604030504040204" pitchFamily="50" charset="-128"/>
                        </a:rPr>
                        <a:t>3</a:t>
                      </a:r>
                      <a:r>
                        <a:rPr kumimoji="1" lang="ja-JP" altLang="en-US" sz="1000">
                          <a:solidFill>
                            <a:schemeClr val="tx1"/>
                          </a:solidFill>
                          <a:latin typeface="Meiryo UI" panose="020B0604030504040204" pitchFamily="50" charset="-128"/>
                          <a:ea typeface="Meiryo UI" panose="020B0604030504040204" pitchFamily="50" charset="-128"/>
                        </a:rPr>
                        <a:t>）その他定性的基準</a:t>
                      </a:r>
                    </a:p>
                  </a:txBody>
                  <a:tcPr marL="36000" marR="36000" marT="14400" marB="10800"/>
                </a:tc>
                <a:extLst>
                  <a:ext uri="{0D108BD9-81ED-4DB2-BD59-A6C34878D82A}">
                    <a16:rowId xmlns:a16="http://schemas.microsoft.com/office/drawing/2014/main" val="892822030"/>
                  </a:ext>
                </a:extLst>
              </a:tr>
              <a:tr h="181279">
                <a:tc>
                  <a:txBody>
                    <a:bodyPr/>
                    <a:lstStyle/>
                    <a:p>
                      <a:pPr algn="just" fontAlgn="ctr"/>
                      <a:r>
                        <a:rPr lang="ja-JP" sz="1000" b="0" i="0" u="none" strike="noStrike">
                          <a:solidFill>
                            <a:schemeClr val="tx1"/>
                          </a:solidFill>
                          <a:effectLst/>
                          <a:latin typeface="Meiryo UI" panose="020B0604030504040204" pitchFamily="50" charset="-128"/>
                          <a:ea typeface="Meiryo UI" panose="020B0604030504040204" pitchFamily="50" charset="-128"/>
                        </a:rPr>
                        <a:t>⑤人材確保に向けた取組に関する審査</a:t>
                      </a:r>
                    </a:p>
                  </a:txBody>
                  <a:tcPr marL="36000" marR="36000" marT="14400" marB="10800" anchor="ctr"/>
                </a:tc>
                <a:tc>
                  <a:txBody>
                    <a:bodyPr/>
                    <a:lstStyle/>
                    <a:p>
                      <a:pPr marL="0" indent="0">
                        <a:buFont typeface="Arial" panose="020B0604020202020204" pitchFamily="34" charset="0"/>
                        <a:buNone/>
                      </a:pPr>
                      <a:r>
                        <a:rPr kumimoji="1" lang="ja-JP" altLang="en-US" sz="1000" dirty="0">
                          <a:solidFill>
                            <a:schemeClr val="tx1"/>
                          </a:solidFill>
                          <a:latin typeface="Meiryo UI" panose="020B0604030504040204" pitchFamily="50" charset="-128"/>
                          <a:ea typeface="Meiryo UI" panose="020B0604030504040204" pitchFamily="50" charset="-128"/>
                        </a:rPr>
                        <a:t>－</a:t>
                      </a:r>
                    </a:p>
                  </a:txBody>
                  <a:tcPr marL="36000" marR="36000" marT="14400" marB="10800"/>
                </a:tc>
                <a:extLst>
                  <a:ext uri="{0D108BD9-81ED-4DB2-BD59-A6C34878D82A}">
                    <a16:rowId xmlns:a16="http://schemas.microsoft.com/office/drawing/2014/main" val="1567092596"/>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ア．人材確保に向けた取組（必須項目）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479337005"/>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イ．従業員の賃金引上げ計画の表明（加点項目）</a:t>
                      </a:r>
                    </a:p>
                  </a:txBody>
                  <a:tcPr marL="36000" marR="36000" marT="14400" marB="10800" anchor="ctr"/>
                </a:tc>
                <a:tc>
                  <a:txBody>
                    <a:bodyPr/>
                    <a:lstStyle/>
                    <a:p>
                      <a:pPr marL="171450" indent="-171450">
                        <a:buFont typeface="Arial" panose="020B0604020202020204" pitchFamily="34" charset="0"/>
                        <a:buChar char="•"/>
                      </a:pPr>
                      <a:r>
                        <a:rPr kumimoji="1" lang="ja-JP" altLang="en-US" sz="1000">
                          <a:solidFill>
                            <a:schemeClr val="tx1"/>
                          </a:solidFill>
                          <a:latin typeface="Meiryo UI" panose="020B0604030504040204" pitchFamily="50" charset="-128"/>
                          <a:ea typeface="Meiryo UI" panose="020B0604030504040204" pitchFamily="50" charset="-128"/>
                        </a:rPr>
                        <a:t>なし（様式第３別添４）</a:t>
                      </a:r>
                    </a:p>
                  </a:txBody>
                  <a:tcPr marL="36000" marR="36000" marT="14400" marB="10800"/>
                </a:tc>
                <a:extLst>
                  <a:ext uri="{0D108BD9-81ED-4DB2-BD59-A6C34878D82A}">
                    <a16:rowId xmlns:a16="http://schemas.microsoft.com/office/drawing/2014/main" val="3879165536"/>
                  </a:ext>
                </a:extLst>
              </a:tr>
              <a:tr h="181279">
                <a:tc>
                  <a:txBody>
                    <a:bodyPr/>
                    <a:lstStyle/>
                    <a:p>
                      <a:pPr algn="just" fontAlgn="ctr"/>
                      <a:r>
                        <a:rPr lang="ja-JP" altLang="en-US" sz="1000" b="0" i="0" u="none" strike="noStrike">
                          <a:solidFill>
                            <a:schemeClr val="tx1"/>
                          </a:solidFill>
                          <a:effectLst/>
                          <a:latin typeface="Meiryo UI" panose="020B0604030504040204" pitchFamily="50" charset="-128"/>
                          <a:ea typeface="Meiryo UI" panose="020B0604030504040204" pitchFamily="50" charset="-128"/>
                        </a:rPr>
                        <a:t>　　</a:t>
                      </a:r>
                      <a:r>
                        <a:rPr lang="ja-JP" sz="1000" b="0" i="0" u="none" strike="noStrike">
                          <a:solidFill>
                            <a:schemeClr val="tx1"/>
                          </a:solidFill>
                          <a:effectLst/>
                          <a:latin typeface="Meiryo UI" panose="020B0604030504040204" pitchFamily="50" charset="-128"/>
                          <a:ea typeface="Meiryo UI" panose="020B0604030504040204" pitchFamily="50" charset="-128"/>
                        </a:rPr>
                        <a:t>ウ．ワーク・ライフ・バランス等の推進（加点項目）  </a:t>
                      </a:r>
                    </a:p>
                  </a:txBody>
                  <a:tcPr marL="36000" marR="36000" marT="14400" marB="10800" anchor="ctr"/>
                </a:tc>
                <a:tc>
                  <a:txBody>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なし（様式第３別添５）</a:t>
                      </a:r>
                    </a:p>
                  </a:txBody>
                  <a:tcPr marL="36000" marR="36000" marT="14400" marB="10800"/>
                </a:tc>
                <a:extLst>
                  <a:ext uri="{0D108BD9-81ED-4DB2-BD59-A6C34878D82A}">
                    <a16:rowId xmlns:a16="http://schemas.microsoft.com/office/drawing/2014/main" val="2347635862"/>
                  </a:ext>
                </a:extLst>
              </a:tr>
            </a:tbl>
          </a:graphicData>
        </a:graphic>
      </p:graphicFrame>
    </p:spTree>
    <p:custDataLst>
      <p:tags r:id="rId1"/>
    </p:custDataLst>
    <p:extLst>
      <p:ext uri="{BB962C8B-B14F-4D97-AF65-F5344CB8AC3E}">
        <p14:creationId xmlns:p14="http://schemas.microsoft.com/office/powerpoint/2010/main" val="3776737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33A4D80-4032-0524-8770-06DC71EE1482}"/>
              </a:ext>
            </a:extLst>
          </p:cNvPr>
          <p:cNvGraphicFramePr>
            <a:graphicFrameLocks noChangeAspect="1"/>
          </p:cNvGraphicFramePr>
          <p:nvPr>
            <p:custDataLst>
              <p:tags r:id="rId1"/>
            </p:custDataLst>
            <p:extLst>
              <p:ext uri="{D42A27DB-BD31-4B8C-83A1-F6EECF244321}">
                <p14:modId xmlns:p14="http://schemas.microsoft.com/office/powerpoint/2010/main" val="20790864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59" imgH="360" progId="TCLayout.ActiveDocument.1">
                  <p:embed/>
                </p:oleObj>
              </mc:Choice>
              <mc:Fallback>
                <p:oleObj name="think-cell スライド" r:id="rId3" imgW="359" imgH="360" progId="TCLayout.ActiveDocument.1">
                  <p:embed/>
                  <p:pic>
                    <p:nvPicPr>
                      <p:cNvPr id="5" name="think-cell data - do not delete" hidden="1">
                        <a:extLst>
                          <a:ext uri="{FF2B5EF4-FFF2-40B4-BE49-F238E27FC236}">
                            <a16:creationId xmlns:a16="http://schemas.microsoft.com/office/drawing/2014/main" id="{333A4D80-4032-0524-8770-06DC71EE14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0. </a:t>
            </a:r>
            <a:r>
              <a:rPr lang="ja-JP" altLang="en-US" sz="2000"/>
              <a:t>共同申請者内における各主体の役割分担</a:t>
            </a:r>
            <a:endParaRPr kumimoji="1" lang="en-US" sz="200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7921645" y="10433"/>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rgbClr val="FF0000"/>
                </a:solidFill>
                <a:latin typeface="Meiryo UI" panose="020B0604030504040204" pitchFamily="50" charset="-128"/>
                <a:ea typeface="Meiryo UI" panose="020B0604030504040204" pitchFamily="50" charset="-128"/>
              </a:rPr>
              <a:t>※</a:t>
            </a:r>
            <a:r>
              <a:rPr kumimoji="1" lang="ja-JP" altLang="en-US" sz="1600">
                <a:solidFill>
                  <a:srgbClr val="FF0000"/>
                </a:solidFill>
                <a:latin typeface="Meiryo UI" panose="020B0604030504040204" pitchFamily="50" charset="-128"/>
                <a:ea typeface="Meiryo UI" panose="020B0604030504040204" pitchFamily="50" charset="-128"/>
              </a:rPr>
              <a:t>本ページは幹事会社のみ提出</a:t>
            </a:r>
            <a:endParaRPr kumimoji="1" lang="en-US" altLang="ja-JP" sz="1600">
              <a:solidFill>
                <a:srgbClr val="FF0000"/>
              </a:solidFill>
              <a:latin typeface="Meiryo UI" panose="020B0604030504040204" pitchFamily="50" charset="-128"/>
              <a:ea typeface="Meiryo UI" panose="020B0604030504040204" pitchFamily="50" charset="-128"/>
            </a:endParaRPr>
          </a:p>
          <a:p>
            <a:pPr algn="ctr"/>
            <a:r>
              <a:rPr kumimoji="1" lang="ja-JP" altLang="en-US" sz="1200">
                <a:solidFill>
                  <a:srgbClr val="FF0000"/>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46824"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A</a:t>
            </a:r>
            <a:r>
              <a:rPr kumimoji="1" lang="ja-JP" altLang="en-US" sz="1600" b="1">
                <a:solidFill>
                  <a:schemeClr val="tx1"/>
                </a:solidFill>
                <a:latin typeface="Meiryo UI" panose="020B0604030504040204" pitchFamily="50" charset="-128"/>
                <a:ea typeface="Meiryo UI" panose="020B0604030504040204" pitchFamily="50" charset="-128"/>
              </a:rPr>
              <a:t>社（幹事会社）</a:t>
            </a:r>
          </a:p>
        </p:txBody>
      </p:sp>
      <p:sp>
        <p:nvSpPr>
          <p:cNvPr id="29" name="角丸四角形 28"/>
          <p:cNvSpPr/>
          <p:nvPr/>
        </p:nvSpPr>
        <p:spPr>
          <a:xfrm>
            <a:off x="4262252"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B</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8" name="角丸四角形 37"/>
          <p:cNvSpPr/>
          <p:nvPr/>
        </p:nvSpPr>
        <p:spPr>
          <a:xfrm>
            <a:off x="8177681" y="1444761"/>
            <a:ext cx="3680025" cy="3600000"/>
          </a:xfrm>
          <a:prstGeom prst="roundRect">
            <a:avLst/>
          </a:prstGeom>
          <a:noFill/>
          <a:ln w="2857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a:solidFill>
                  <a:schemeClr val="tx1"/>
                </a:solidFill>
                <a:latin typeface="Meiryo UI" panose="020B0604030504040204" pitchFamily="50" charset="-128"/>
                <a:ea typeface="Meiryo UI" panose="020B0604030504040204" pitchFamily="50" charset="-128"/>
              </a:rPr>
              <a:t>C</a:t>
            </a:r>
            <a:r>
              <a:rPr kumimoji="1" lang="ja-JP" altLang="en-US" sz="1600" b="1">
                <a:solidFill>
                  <a:schemeClr val="tx1"/>
                </a:solidFill>
                <a:latin typeface="Meiryo UI" panose="020B0604030504040204" pitchFamily="50" charset="-128"/>
                <a:ea typeface="Meiryo UI" panose="020B0604030504040204" pitchFamily="50" charset="-128"/>
              </a:rPr>
              <a:t>社</a:t>
            </a:r>
          </a:p>
        </p:txBody>
      </p:sp>
      <p:sp>
        <p:nvSpPr>
          <p:cNvPr id="3" name="テキスト ボックス 2"/>
          <p:cNvSpPr txBox="1"/>
          <p:nvPr/>
        </p:nvSpPr>
        <p:spPr>
          <a:xfrm>
            <a:off x="793290" y="20829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A</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98396" y="24823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3" name="テキスト ボックス 52"/>
          <p:cNvSpPr txBox="1"/>
          <p:nvPr/>
        </p:nvSpPr>
        <p:spPr>
          <a:xfrm>
            <a:off x="4727246" y="20360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B</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624147" y="20360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a:solidFill>
                  <a:srgbClr val="575757"/>
                </a:solidFill>
                <a:latin typeface="Meiryo UI" panose="020B0604030504040204" pitchFamily="50" charset="-128"/>
                <a:ea typeface="Meiryo UI" panose="020B0604030504040204" pitchFamily="50" charset="-128"/>
              </a:rPr>
              <a:t>C</a:t>
            </a:r>
            <a:r>
              <a:rPr kumimoji="1" lang="ja-JP" altLang="en-US" sz="1200" b="1">
                <a:solidFill>
                  <a:srgbClr val="575757"/>
                </a:solidFill>
                <a:latin typeface="Meiryo UI" panose="020B0604030504040204" pitchFamily="50" charset="-128"/>
                <a:ea typeface="Meiryo UI" panose="020B0604030504040204" pitchFamily="50" charset="-128"/>
              </a:rPr>
              <a:t>社が実施する</a:t>
            </a:r>
            <a:r>
              <a:rPr kumimoji="1" lang="zh-TW" altLang="en-US" sz="1200" b="1">
                <a:solidFill>
                  <a:srgbClr val="575757"/>
                </a:solidFill>
                <a:latin typeface="Meiryo UI" panose="020B0604030504040204" pitchFamily="50" charset="-128"/>
                <a:ea typeface="Meiryo UI" panose="020B0604030504040204" pitchFamily="50" charset="-128"/>
              </a:rPr>
              <a:t>本事業</a:t>
            </a:r>
            <a:r>
              <a:rPr kumimoji="1" lang="ja-JP" altLang="en-US" sz="1200" b="1">
                <a:solidFill>
                  <a:srgbClr val="575757"/>
                </a:solidFill>
                <a:latin typeface="Meiryo UI" panose="020B0604030504040204" pitchFamily="50" charset="-128"/>
                <a:ea typeface="Meiryo UI" panose="020B0604030504040204" pitchFamily="50" charset="-128"/>
              </a:rPr>
              <a:t>の内容</a:t>
            </a:r>
            <a:endParaRPr kumimoji="1" lang="en-US" altLang="ja-JP" sz="1200" b="1">
              <a:solidFill>
                <a:srgbClr val="575757"/>
              </a:solidFill>
              <a:latin typeface="Meiryo UI" panose="020B0604030504040204" pitchFamily="50" charset="-128"/>
              <a:ea typeface="Meiryo UI" panose="020B0604030504040204" pitchFamily="50" charset="-128"/>
            </a:endParaRPr>
          </a:p>
        </p:txBody>
      </p:sp>
      <p:sp>
        <p:nvSpPr>
          <p:cNvPr id="57" name="テキスト ボックス 56"/>
          <p:cNvSpPr txBox="1"/>
          <p:nvPr/>
        </p:nvSpPr>
        <p:spPr>
          <a:xfrm>
            <a:off x="4494347" y="24700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422977" y="24416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575757"/>
                </a:solidFill>
                <a:latin typeface="Meiryo UI" panose="020B0604030504040204" pitchFamily="50" charset="-128"/>
                <a:ea typeface="Meiryo UI" panose="020B0604030504040204" pitchFamily="50" charset="-128"/>
              </a:rPr>
              <a:t>○○</a:t>
            </a:r>
            <a:endParaRPr kumimoji="1" lang="en-US" altLang="ja-JP" sz="1400">
              <a:solidFill>
                <a:srgbClr val="575757"/>
              </a:solidFill>
              <a:latin typeface="Meiryo UI" panose="020B0604030504040204" pitchFamily="50" charset="-128"/>
              <a:ea typeface="Meiryo UI" panose="020B0604030504040204" pitchFamily="50" charset="-128"/>
            </a:endParaRPr>
          </a:p>
          <a:p>
            <a:r>
              <a:rPr kumimoji="1" lang="ja-JP" altLang="en-US" sz="1400">
                <a:solidFill>
                  <a:srgbClr val="575757"/>
                </a:solidFill>
                <a:latin typeface="Meiryo UI" panose="020B0604030504040204" pitchFamily="50" charset="-128"/>
                <a:ea typeface="Meiryo UI" panose="020B0604030504040204" pitchFamily="50" charset="-128"/>
              </a:rPr>
              <a:t>　等を担当</a:t>
            </a:r>
          </a:p>
        </p:txBody>
      </p:sp>
      <p:sp>
        <p:nvSpPr>
          <p:cNvPr id="28" name="二等辺三角形 27"/>
          <p:cNvSpPr/>
          <p:nvPr/>
        </p:nvSpPr>
        <p:spPr>
          <a:xfrm flipV="1">
            <a:off x="3547701" y="5253710"/>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71692" y="5602908"/>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a:solidFill>
                  <a:schemeClr val="bg1">
                    <a:lumMod val="50000"/>
                  </a:schemeClr>
                </a:solidFill>
                <a:latin typeface="Meiryo UI" panose="020B0604030504040204" pitchFamily="50" charset="-128"/>
                <a:ea typeface="Meiryo UI" panose="020B0604030504040204" pitchFamily="50" charset="-128"/>
              </a:rPr>
              <a:t>（提案事業の目的：○○）の実現</a:t>
            </a:r>
          </a:p>
        </p:txBody>
      </p:sp>
      <p:sp>
        <p:nvSpPr>
          <p:cNvPr id="8" name="正方形/長方形 7">
            <a:extLst>
              <a:ext uri="{FF2B5EF4-FFF2-40B4-BE49-F238E27FC236}">
                <a16:creationId xmlns:a16="http://schemas.microsoft.com/office/drawing/2014/main" id="{A9F3DCFF-459B-42E0-BB7B-C129D0EA825F}"/>
              </a:ext>
            </a:extLst>
          </p:cNvPr>
          <p:cNvSpPr/>
          <p:nvPr/>
        </p:nvSpPr>
        <p:spPr>
          <a:xfrm>
            <a:off x="11152486" y="85758"/>
            <a:ext cx="953793" cy="324000"/>
          </a:xfrm>
          <a:prstGeom prst="rect">
            <a:avLst/>
          </a:prstGeom>
          <a:ln w="28575">
            <a:solidFill>
              <a:schemeClr val="bg1">
                <a:lumMod val="65000"/>
              </a:schemeClr>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該当者</a:t>
            </a:r>
          </a:p>
        </p:txBody>
      </p:sp>
      <p:sp>
        <p:nvSpPr>
          <p:cNvPr id="52" name="TextBox 51">
            <a:extLst>
              <a:ext uri="{FF2B5EF4-FFF2-40B4-BE49-F238E27FC236}">
                <a16:creationId xmlns:a16="http://schemas.microsoft.com/office/drawing/2014/main" id="{09980D6C-981C-49CF-AC8B-20780AD8812A}"/>
              </a:ext>
            </a:extLst>
          </p:cNvPr>
          <p:cNvSpPr txBox="1"/>
          <p:nvPr/>
        </p:nvSpPr>
        <p:spPr>
          <a:xfrm>
            <a:off x="854744" y="3675543"/>
            <a:ext cx="10476000" cy="864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a:t>共同実施として参加する企業等各提案者の本事業における役割分担を簡潔に記載ください</a:t>
            </a:r>
            <a:endParaRPr lang="en-US" altLang="ja-JP"/>
          </a:p>
          <a:p>
            <a:r>
              <a:rPr lang="ja-JP" altLang="en-US"/>
              <a:t>（各提案者が提出する「</a:t>
            </a:r>
            <a:r>
              <a:rPr lang="en-US" altLang="ja-JP"/>
              <a:t>4. </a:t>
            </a:r>
            <a:r>
              <a:rPr lang="ja-JP" altLang="en-US"/>
              <a:t>経営層のコミット」（特に（</a:t>
            </a:r>
            <a:r>
              <a:rPr lang="en-US" altLang="ja-JP"/>
              <a:t>1</a:t>
            </a:r>
            <a:r>
              <a:rPr lang="ja-JP" altLang="en-US"/>
              <a:t>）組織内の事業推進体制）」の内容と整合性を図ること、フォーマットはあくまで一例）</a:t>
            </a:r>
            <a:endParaRPr lang="en-US"/>
          </a:p>
        </p:txBody>
      </p:sp>
      <p:sp>
        <p:nvSpPr>
          <p:cNvPr id="6" name="Title 1">
            <a:extLst>
              <a:ext uri="{FF2B5EF4-FFF2-40B4-BE49-F238E27FC236}">
                <a16:creationId xmlns:a16="http://schemas.microsoft.com/office/drawing/2014/main" id="{A11861B8-A4E9-6F4D-12E7-DDA1E83B265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本事業では、</a:t>
            </a:r>
            <a:r>
              <a:rPr lang="en-US" altLang="ja-JP">
                <a:solidFill>
                  <a:schemeClr val="tx1"/>
                </a:solidFill>
              </a:rPr>
              <a:t>xx</a:t>
            </a:r>
            <a:r>
              <a:rPr lang="ja-JP" altLang="en-US">
                <a:solidFill>
                  <a:schemeClr val="tx1"/>
                </a:solidFill>
              </a:rPr>
              <a:t>が幹事企業となり、</a:t>
            </a:r>
            <a:r>
              <a:rPr lang="en-US" altLang="ja-JP">
                <a:solidFill>
                  <a:schemeClr val="tx1"/>
                </a:solidFill>
              </a:rPr>
              <a:t>xx</a:t>
            </a:r>
            <a:r>
              <a:rPr lang="ja-JP" altLang="en-US">
                <a:solidFill>
                  <a:schemeClr val="tx1"/>
                </a:solidFill>
              </a:rPr>
              <a:t>等と連携しながら、</a:t>
            </a:r>
            <a:r>
              <a:rPr lang="en-US" altLang="ja-JP">
                <a:solidFill>
                  <a:schemeClr val="tx1"/>
                </a:solidFill>
              </a:rPr>
              <a:t>xx</a:t>
            </a:r>
            <a:r>
              <a:rPr lang="ja-JP" altLang="en-US">
                <a:solidFill>
                  <a:schemeClr val="tx1"/>
                </a:solidFill>
              </a:rPr>
              <a:t>の実現に向けた体制を構築する</a:t>
            </a:r>
            <a:endParaRPr kumimoji="1" lang="en-US">
              <a:solidFill>
                <a:schemeClr val="tx1"/>
              </a:solidFill>
            </a:endParaRPr>
          </a:p>
        </p:txBody>
      </p:sp>
      <p:cxnSp>
        <p:nvCxnSpPr>
          <p:cNvPr id="7" name="直線コネクタ 6">
            <a:extLst>
              <a:ext uri="{FF2B5EF4-FFF2-40B4-BE49-F238E27FC236}">
                <a16:creationId xmlns:a16="http://schemas.microsoft.com/office/drawing/2014/main" id="{0A4A1541-0C1E-59C5-0B72-16356B253F4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a:solidFill>
                  <a:schemeClr val="tx1"/>
                </a:solidFill>
                <a:latin typeface="Trebuchet MS" panose="020B0603020202020204" pitchFamily="34" charset="0"/>
                <a:ea typeface="Meiryo UI" panose="020B0604030504040204" pitchFamily="50" charset="-128"/>
              </a:rPr>
              <a:t>１．事業戦略・事業計画</a:t>
            </a:r>
            <a:endParaRPr kumimoji="1" lang="en-US" sz="5400">
              <a:solidFill>
                <a:schemeClr val="tx1"/>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a:solidFill>
                  <a:schemeClr val="tx1"/>
                </a:solidFill>
                <a:latin typeface="Meiryo UI" panose="020B0604030504040204" pitchFamily="50" charset="-128"/>
                <a:ea typeface="Meiryo UI" panose="020B0604030504040204" pitchFamily="50" charset="-128"/>
              </a:rPr>
              <a:t>※</a:t>
            </a:r>
            <a:r>
              <a:rPr kumimoji="1" lang="ja-JP" altLang="en-US" sz="1600">
                <a:solidFill>
                  <a:schemeClr val="tx1"/>
                </a:solidFill>
                <a:latin typeface="Meiryo UI" panose="020B0604030504040204" pitchFamily="50" charset="-128"/>
                <a:ea typeface="Meiryo UI" panose="020B0604030504040204" pitchFamily="50" charset="-128"/>
              </a:rPr>
              <a:t>本ページは幹事会社のみ提出</a:t>
            </a:r>
            <a:endParaRPr kumimoji="1" lang="en-US" altLang="ja-JP" sz="16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（共同申請として提案する場合のみ）</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3600">
                <a:solidFill>
                  <a:schemeClr val="tx1"/>
                </a:solidFill>
                <a:latin typeface="Meiryo UI" panose="020B0604030504040204" pitchFamily="50" charset="-128"/>
                <a:ea typeface="Meiryo UI" panose="020B0604030504040204" pitchFamily="50" charset="-128"/>
              </a:rPr>
              <a:t>提案事業名</a:t>
            </a:r>
            <a:br>
              <a:rPr kumimoji="1" lang="en-US" altLang="ja-JP" sz="3600">
                <a:solidFill>
                  <a:schemeClr val="tx1"/>
                </a:solidFill>
                <a:latin typeface="Meiryo UI" panose="020B0604030504040204" pitchFamily="50" charset="-128"/>
                <a:ea typeface="Meiryo UI" panose="020B0604030504040204" pitchFamily="50" charset="-128"/>
              </a:rPr>
            </a:br>
            <a:r>
              <a:rPr kumimoji="1" lang="ja-JP" altLang="en-US" sz="3600">
                <a:solidFill>
                  <a:schemeClr val="tx1"/>
                </a:solidFill>
                <a:latin typeface="Meiryo UI" panose="020B0604030504040204" pitchFamily="50" charset="-128"/>
                <a:ea typeface="Meiryo UI" panose="020B0604030504040204" pitchFamily="50" charset="-128"/>
              </a:rPr>
              <a:t>提案者名</a:t>
            </a: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647351" y="1810887"/>
            <a:ext cx="5328000" cy="3276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95622" y="1810887"/>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52000"/>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1</a:t>
            </a:r>
            <a:r>
              <a:rPr kumimoji="1" lang="ja-JP" altLang="en-US" sz="2000"/>
              <a:t>）事業環境変化に対する認識</a:t>
            </a:r>
            <a:endParaRPr kumimoji="1" lang="en-US" sz="2000">
              <a:solidFill>
                <a:srgbClr val="FF0000"/>
              </a:solidFill>
            </a:endParaRPr>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43">
            <a:extLst>
              <a:ext uri="{FF2B5EF4-FFF2-40B4-BE49-F238E27FC236}">
                <a16:creationId xmlns:a16="http://schemas.microsoft.com/office/drawing/2014/main" id="{21E1FCBA-91BA-4C86-B005-F67049A83054}"/>
              </a:ext>
            </a:extLst>
          </p:cNvPr>
          <p:cNvSpPr/>
          <p:nvPr/>
        </p:nvSpPr>
        <p:spPr>
          <a:xfrm>
            <a:off x="647352" y="5263765"/>
            <a:ext cx="1091599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a:solidFill>
                <a:schemeClr val="tx1"/>
              </a:solidFill>
              <a:latin typeface="Meiryo UI" panose="020B0604030504040204" pitchFamily="50" charset="-128"/>
              <a:ea typeface="Meiryo UI" panose="020B0604030504040204" pitchFamily="50" charset="-128"/>
            </a:endParaRPr>
          </a:p>
          <a:p>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grpSp>
        <p:nvGrpSpPr>
          <p:cNvPr id="10" name="Group 41">
            <a:extLst>
              <a:ext uri="{FF2B5EF4-FFF2-40B4-BE49-F238E27FC236}">
                <a16:creationId xmlns:a16="http://schemas.microsoft.com/office/drawing/2014/main" id="{40ACE2F2-88FC-AE16-5A72-F886E3DB0520}"/>
              </a:ext>
            </a:extLst>
          </p:cNvPr>
          <p:cNvGrpSpPr/>
          <p:nvPr/>
        </p:nvGrpSpPr>
        <p:grpSpPr>
          <a:xfrm rot="10800000" flipH="1">
            <a:off x="5999012" y="3344219"/>
            <a:ext cx="216000" cy="216000"/>
            <a:chOff x="5937564" y="3833745"/>
            <a:chExt cx="306171" cy="306910"/>
          </a:xfrm>
        </p:grpSpPr>
        <p:sp>
          <p:nvSpPr>
            <p:cNvPr id="11" name="Freeform 94">
              <a:extLst>
                <a:ext uri="{FF2B5EF4-FFF2-40B4-BE49-F238E27FC236}">
                  <a16:creationId xmlns:a16="http://schemas.microsoft.com/office/drawing/2014/main" id="{2933CF30-C058-483B-3BA7-AFFEFD90741A}"/>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2" name="Freeform 95">
              <a:extLst>
                <a:ext uri="{FF2B5EF4-FFF2-40B4-BE49-F238E27FC236}">
                  <a16:creationId xmlns:a16="http://schemas.microsoft.com/office/drawing/2014/main" id="{69D25F46-DAED-44DF-1FFE-D895E49FC0E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2" name="グループ化 1">
            <a:extLst>
              <a:ext uri="{FF2B5EF4-FFF2-40B4-BE49-F238E27FC236}">
                <a16:creationId xmlns:a16="http://schemas.microsoft.com/office/drawing/2014/main" id="{DE0EE34F-7FDC-084F-147E-C45F2A241526}"/>
              </a:ext>
            </a:extLst>
          </p:cNvPr>
          <p:cNvGrpSpPr/>
          <p:nvPr/>
        </p:nvGrpSpPr>
        <p:grpSpPr>
          <a:xfrm>
            <a:off x="746778" y="1377175"/>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カーボンニュートラルを踏まえたマクロトレンド認識</a:t>
              </a:r>
              <a:endParaRPr lang="en-US" b="1"/>
            </a:p>
          </p:txBody>
        </p:sp>
      </p:grpSp>
      <p:cxnSp>
        <p:nvCxnSpPr>
          <p:cNvPr id="7" name="Straight Connector 40">
            <a:extLst>
              <a:ext uri="{FF2B5EF4-FFF2-40B4-BE49-F238E27FC236}">
                <a16:creationId xmlns:a16="http://schemas.microsoft.com/office/drawing/2014/main" id="{20132D81-6301-DB92-A2EA-0C1689844765}"/>
              </a:ext>
            </a:extLst>
          </p:cNvPr>
          <p:cNvCxnSpPr>
            <a:cxnSpLocks/>
          </p:cNvCxnSpPr>
          <p:nvPr/>
        </p:nvCxnSpPr>
        <p:spPr>
          <a:xfrm>
            <a:off x="647351" y="5148625"/>
            <a:ext cx="1091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8" name="Group 41">
            <a:extLst>
              <a:ext uri="{FF2B5EF4-FFF2-40B4-BE49-F238E27FC236}">
                <a16:creationId xmlns:a16="http://schemas.microsoft.com/office/drawing/2014/main" id="{A81B9AB0-74AC-96BD-492A-6261EB58FDAD}"/>
              </a:ext>
            </a:extLst>
          </p:cNvPr>
          <p:cNvGrpSpPr/>
          <p:nvPr/>
        </p:nvGrpSpPr>
        <p:grpSpPr>
          <a:xfrm rot="16200000" flipH="1">
            <a:off x="5999012" y="5040625"/>
            <a:ext cx="216000" cy="216000"/>
            <a:chOff x="5937564" y="3833745"/>
            <a:chExt cx="306171" cy="306910"/>
          </a:xfrm>
        </p:grpSpPr>
        <p:sp>
          <p:nvSpPr>
            <p:cNvPr id="9" name="Freeform 94">
              <a:extLst>
                <a:ext uri="{FF2B5EF4-FFF2-40B4-BE49-F238E27FC236}">
                  <a16:creationId xmlns:a16="http://schemas.microsoft.com/office/drawing/2014/main" id="{C36D785D-5ECD-6CA6-0D45-DE1F17CC925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3" name="Freeform 95">
              <a:extLst>
                <a:ext uri="{FF2B5EF4-FFF2-40B4-BE49-F238E27FC236}">
                  <a16:creationId xmlns:a16="http://schemas.microsoft.com/office/drawing/2014/main" id="{CA5581B2-9153-9C62-3234-CE44CC8A5B4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222711" y="1377175"/>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カーボンニュートラル社会における自社の将来像</a:t>
              </a:r>
            </a:p>
          </p:txBody>
        </p:sp>
      </p:grpSp>
      <p:sp>
        <p:nvSpPr>
          <p:cNvPr id="17" name="TextBox 51">
            <a:extLst>
              <a:ext uri="{FF2B5EF4-FFF2-40B4-BE49-F238E27FC236}">
                <a16:creationId xmlns:a16="http://schemas.microsoft.com/office/drawing/2014/main" id="{18030D3B-AC72-ADF8-6469-5C1FE62FFDB6}"/>
              </a:ext>
            </a:extLst>
          </p:cNvPr>
          <p:cNvSpPr txBox="1"/>
          <p:nvPr/>
        </p:nvSpPr>
        <p:spPr>
          <a:xfrm>
            <a:off x="1728704" y="2808851"/>
            <a:ext cx="4032747" cy="90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社会・経済・政策・技術面等の事業環境の</a:t>
            </a:r>
            <a:br>
              <a:rPr lang="en-US" altLang="ja-JP" sz="1600">
                <a:solidFill>
                  <a:srgbClr val="2E3558"/>
                </a:solidFill>
                <a:latin typeface="+mn-ea"/>
              </a:rPr>
            </a:br>
            <a:r>
              <a:rPr lang="ja-JP" altLang="en-US" sz="1600">
                <a:solidFill>
                  <a:srgbClr val="2E3558"/>
                </a:solidFill>
                <a:latin typeface="+mn-ea"/>
              </a:rPr>
              <a:t>変化・事実認識を記載ください</a:t>
            </a:r>
          </a:p>
        </p:txBody>
      </p:sp>
      <p:sp>
        <p:nvSpPr>
          <p:cNvPr id="18" name="TextBox 51">
            <a:extLst>
              <a:ext uri="{FF2B5EF4-FFF2-40B4-BE49-F238E27FC236}">
                <a16:creationId xmlns:a16="http://schemas.microsoft.com/office/drawing/2014/main" id="{E5EF982D-4614-6DDC-6A06-A770D46E11D3}"/>
              </a:ext>
            </a:extLst>
          </p:cNvPr>
          <p:cNvSpPr txBox="1"/>
          <p:nvPr/>
        </p:nvSpPr>
        <p:spPr>
          <a:xfrm>
            <a:off x="6906336" y="2808851"/>
            <a:ext cx="4032747" cy="1260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600">
                <a:solidFill>
                  <a:srgbClr val="2E3558"/>
                </a:solidFill>
                <a:latin typeface="+mn-ea"/>
              </a:rPr>
              <a:t>2050</a:t>
            </a:r>
            <a:r>
              <a:rPr lang="ja-JP" altLang="en-US" sz="1600">
                <a:solidFill>
                  <a:srgbClr val="2E3558"/>
                </a:solidFill>
                <a:latin typeface="+mn-ea"/>
              </a:rPr>
              <a:t>年カーボンニュートラルの実現のために、本事業実施の前提となる将来像を示してください（例：業界・市場動向やエネルギー需給構造の変化等）</a:t>
            </a: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624" imgH="623" progId="TCLayout.ActiveDocument.1">
                  <p:embed/>
                </p:oleObj>
              </mc:Choice>
              <mc:Fallback>
                <p:oleObj name="think-cell 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2</a:t>
            </a:r>
            <a:r>
              <a:rPr kumimoji="1" lang="ja-JP" altLang="en-US" sz="2000"/>
              <a:t>）産業構造を踏まえた位置づけ・戦略</a:t>
            </a:r>
            <a:endParaRPr kumimoji="1" lang="en-US" sz="200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0" y="658342"/>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将来の産業構造を見据えて、</a:t>
            </a:r>
            <a:r>
              <a:rPr kumimoji="1" lang="en-US" altLang="ja-JP">
                <a:solidFill>
                  <a:schemeClr val="tx1"/>
                </a:solidFill>
              </a:rPr>
              <a:t>GX</a:t>
            </a:r>
            <a:r>
              <a:rPr kumimoji="1" lang="ja-JP" altLang="en-US">
                <a:solidFill>
                  <a:schemeClr val="tx1"/>
                </a:solidFill>
              </a:rPr>
              <a:t>投資を</a:t>
            </a:r>
            <a:r>
              <a:rPr kumimoji="1" lang="en-US" altLang="ja-JP">
                <a:solidFill>
                  <a:schemeClr val="tx1"/>
                </a:solidFill>
              </a:rPr>
              <a:t>XX</a:t>
            </a:r>
            <a:r>
              <a:rPr kumimoji="1" lang="ja-JP" altLang="en-US">
                <a:solidFill>
                  <a:schemeClr val="tx1"/>
                </a:solidFill>
              </a:rPr>
              <a:t>に活用して競争力を強化する</a:t>
            </a: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sp>
        <p:nvSpPr>
          <p:cNvPr id="14" name="正方形/長方形 13">
            <a:extLst>
              <a:ext uri="{FF2B5EF4-FFF2-40B4-BE49-F238E27FC236}">
                <a16:creationId xmlns:a16="http://schemas.microsoft.com/office/drawing/2014/main" id="{F936BDFF-400A-677E-B9E8-AFB014C87681}"/>
              </a:ext>
            </a:extLst>
          </p:cNvPr>
          <p:cNvSpPr/>
          <p:nvPr/>
        </p:nvSpPr>
        <p:spPr>
          <a:xfrm>
            <a:off x="6307539" y="1291286"/>
            <a:ext cx="5256000" cy="2016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将来の産業構造</a:t>
            </a:r>
            <a:r>
              <a:rPr kumimoji="1" lang="en-US" altLang="ja-JP" sz="1400">
                <a:solidFill>
                  <a:schemeClr val="tx1"/>
                </a:solidFill>
                <a:latin typeface="Meiryo UI" panose="020B0604030504040204" pitchFamily="50" charset="-128"/>
                <a:ea typeface="Meiryo UI" panose="020B0604030504040204" pitchFamily="50" charset="-128"/>
              </a:rPr>
              <a:t>】</a:t>
            </a:r>
          </a:p>
          <a:p>
            <a:pPr marL="182563" indent="-182563">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国内のマクロ動向の変化に伴い、市場規模が○○兆円に変動し、生産量が○○万</a:t>
            </a:r>
            <a:r>
              <a:rPr kumimoji="1" lang="en-US" altLang="ja-JP" sz="1400">
                <a:solidFill>
                  <a:schemeClr val="tx1"/>
                </a:solidFill>
                <a:latin typeface="Meiryo UI" panose="020B0604030504040204" pitchFamily="50" charset="-128"/>
                <a:ea typeface="Meiryo UI" panose="020B0604030504040204" pitchFamily="50" charset="-128"/>
              </a:rPr>
              <a:t>t</a:t>
            </a:r>
            <a:r>
              <a:rPr kumimoji="1" lang="ja-JP" altLang="en-US" sz="1400">
                <a:solidFill>
                  <a:schemeClr val="tx1"/>
                </a:solidFill>
                <a:latin typeface="Meiryo UI" panose="020B0604030504040204" pitchFamily="50" charset="-128"/>
                <a:ea typeface="Meiryo UI" panose="020B0604030504040204" pitchFamily="50" charset="-128"/>
              </a:rPr>
              <a:t>に変動する見込み。</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向けの最終用途市場からグリーン化の流れが押し寄せ、原料だけでなく、エネルギー由来のものについても脱炭素が求められる。</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5C489103-EFC5-4BA2-CF02-3863D1B2CF4F}"/>
              </a:ext>
            </a:extLst>
          </p:cNvPr>
          <p:cNvSpPr/>
          <p:nvPr/>
        </p:nvSpPr>
        <p:spPr>
          <a:xfrm>
            <a:off x="6311865" y="3663333"/>
            <a:ext cx="5256000" cy="2394566"/>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本事業の位置づけ・戦略</a:t>
            </a:r>
            <a:r>
              <a:rPr kumimoji="1" lang="en-US" altLang="ja-JP" sz="1400">
                <a:solidFill>
                  <a:schemeClr val="tx1"/>
                </a:solidFill>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上記の産業構造を踏まえて競争力を強化していく必要がある。</a:t>
            </a: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例えば、</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R&amp;D</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・製造・販売等の各機能における原価低減や、高付加価値領域への進展を目指した</a:t>
            </a:r>
            <a:r>
              <a:rPr lang="ja-JP" altLang="ja-JP"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事業転換や企業連携など</a:t>
            </a:r>
            <a:r>
              <a:rPr lang="ja-JP" altLang="en-US"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の検討等も進める。</a:t>
            </a:r>
          </a:p>
          <a:p>
            <a:pPr marL="180975" indent="-180975">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その一環として、本投資事業によって、現状は高コストな</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GX</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製品の原価低減を目指す</a:t>
            </a:r>
            <a:r>
              <a:rPr lang="ja-JP" altLang="en-US" sz="1400">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t>（</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20XX</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年までに、単価</a:t>
            </a:r>
            <a:r>
              <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XX</a:t>
            </a:r>
            <a:r>
              <a:rPr lang="ja-JP" altLang="en-US"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rPr>
              <a:t>円代目指す）。</a:t>
            </a:r>
            <a:endParaRPr lang="en-US" altLang="ja-JP" sz="1400">
              <a:solidFill>
                <a:schemeClr val="tx1"/>
              </a:solidFill>
              <a:latin typeface="Meiryo UI" panose="020B0604030504040204" pitchFamily="50" charset="-128"/>
              <a:ea typeface="Meiryo UI" panose="020B0604030504040204" pitchFamily="50" charset="-128"/>
              <a:cs typeface="ＭＳ Ｐゴシック" panose="020B0600070205080204" pitchFamily="50" charset="-128"/>
            </a:endParaRPr>
          </a:p>
        </p:txBody>
      </p:sp>
      <p:cxnSp>
        <p:nvCxnSpPr>
          <p:cNvPr id="51" name="Straight Connector 40">
            <a:extLst>
              <a:ext uri="{FF2B5EF4-FFF2-40B4-BE49-F238E27FC236}">
                <a16:creationId xmlns:a16="http://schemas.microsoft.com/office/drawing/2014/main" id="{7A298F53-9532-ECA8-8439-9C575B0A963C}"/>
              </a:ext>
            </a:extLst>
          </p:cNvPr>
          <p:cNvCxnSpPr>
            <a:cxnSpLocks/>
          </p:cNvCxnSpPr>
          <p:nvPr/>
        </p:nvCxnSpPr>
        <p:spPr>
          <a:xfrm flipV="1">
            <a:off x="6095625" y="1413827"/>
            <a:ext cx="0" cy="527171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4" name="Group 41">
            <a:extLst>
              <a:ext uri="{FF2B5EF4-FFF2-40B4-BE49-F238E27FC236}">
                <a16:creationId xmlns:a16="http://schemas.microsoft.com/office/drawing/2014/main" id="{6741AFA0-2946-954E-D8EC-E4DBE9E94E47}"/>
              </a:ext>
            </a:extLst>
          </p:cNvPr>
          <p:cNvGrpSpPr/>
          <p:nvPr/>
        </p:nvGrpSpPr>
        <p:grpSpPr>
          <a:xfrm rot="10800000" flipH="1">
            <a:off x="5987625" y="2280791"/>
            <a:ext cx="216000" cy="216000"/>
            <a:chOff x="5937564" y="3833745"/>
            <a:chExt cx="306171" cy="306910"/>
          </a:xfrm>
        </p:grpSpPr>
        <p:sp>
          <p:nvSpPr>
            <p:cNvPr id="58" name="Freeform 94">
              <a:extLst>
                <a:ext uri="{FF2B5EF4-FFF2-40B4-BE49-F238E27FC236}">
                  <a16:creationId xmlns:a16="http://schemas.microsoft.com/office/drawing/2014/main" id="{6351125B-5D04-15C2-0E80-E64569F7B59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71" name="Freeform 95">
              <a:extLst>
                <a:ext uri="{FF2B5EF4-FFF2-40B4-BE49-F238E27FC236}">
                  <a16:creationId xmlns:a16="http://schemas.microsoft.com/office/drawing/2014/main" id="{682AFC23-C8DE-5BBB-75EC-E419EDD320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113" name="矢印: 下 112">
            <a:extLst>
              <a:ext uri="{FF2B5EF4-FFF2-40B4-BE49-F238E27FC236}">
                <a16:creationId xmlns:a16="http://schemas.microsoft.com/office/drawing/2014/main" id="{F425BB52-4AA2-337F-789D-3EAD9C7ADC11}"/>
              </a:ext>
            </a:extLst>
          </p:cNvPr>
          <p:cNvSpPr/>
          <p:nvPr/>
        </p:nvSpPr>
        <p:spPr>
          <a:xfrm rot="10800000" flipV="1">
            <a:off x="8393078" y="3370426"/>
            <a:ext cx="1076325" cy="205674"/>
          </a:xfrm>
          <a:prstGeom prst="down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TextBox 23">
            <a:extLst>
              <a:ext uri="{FF2B5EF4-FFF2-40B4-BE49-F238E27FC236}">
                <a16:creationId xmlns:a16="http://schemas.microsoft.com/office/drawing/2014/main" id="{5B994210-9BEF-9CD7-FB13-D1853A7AE669}"/>
              </a:ext>
            </a:extLst>
          </p:cNvPr>
          <p:cNvSpPr txBox="1"/>
          <p:nvPr/>
        </p:nvSpPr>
        <p:spPr>
          <a:xfrm>
            <a:off x="641349" y="1309575"/>
            <a:ext cx="5277715" cy="4748326"/>
          </a:xfrm>
          <a:prstGeom prst="rect">
            <a:avLst/>
          </a:prstGeom>
          <a:noFill/>
          <a:ln w="9525" cap="rnd">
            <a:solidFill>
              <a:schemeClr val="bg1">
                <a:lumMod val="50000"/>
              </a:schemeClr>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b="1"/>
              <a:t>【</a:t>
            </a:r>
            <a:r>
              <a:rPr lang="ja-JP" altLang="en-US" b="1"/>
              <a:t>現在の産業構造の分析</a:t>
            </a:r>
            <a:r>
              <a:rPr lang="en-US" altLang="ja-JP" b="1"/>
              <a:t>】</a:t>
            </a:r>
            <a:endParaRPr lang="en-US" b="1"/>
          </a:p>
        </p:txBody>
      </p:sp>
      <p:sp>
        <p:nvSpPr>
          <p:cNvPr id="8" name="正方形/長方形 7">
            <a:extLst>
              <a:ext uri="{FF2B5EF4-FFF2-40B4-BE49-F238E27FC236}">
                <a16:creationId xmlns:a16="http://schemas.microsoft.com/office/drawing/2014/main" id="{EB824A9C-E9A0-E2AE-689E-E0CECFB6D3A8}"/>
              </a:ext>
            </a:extLst>
          </p:cNvPr>
          <p:cNvSpPr/>
          <p:nvPr/>
        </p:nvSpPr>
        <p:spPr>
          <a:xfrm>
            <a:off x="806338" y="1602309"/>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1F59A68A-6ACF-C8EE-17A1-DBD313AAC867}"/>
              </a:ext>
            </a:extLst>
          </p:cNvPr>
          <p:cNvSpPr/>
          <p:nvPr/>
        </p:nvSpPr>
        <p:spPr>
          <a:xfrm>
            <a:off x="806338" y="3070985"/>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CCC4BE3-0B25-CD15-A470-4BD174633FC2}"/>
              </a:ext>
            </a:extLst>
          </p:cNvPr>
          <p:cNvSpPr/>
          <p:nvPr/>
        </p:nvSpPr>
        <p:spPr>
          <a:xfrm>
            <a:off x="806338" y="4529100"/>
            <a:ext cx="4968000" cy="1224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 name="TextBox 51">
            <a:extLst>
              <a:ext uri="{FF2B5EF4-FFF2-40B4-BE49-F238E27FC236}">
                <a16:creationId xmlns:a16="http://schemas.microsoft.com/office/drawing/2014/main" id="{4C9919C0-70D7-1A93-E11B-28832379BFCA}"/>
              </a:ext>
            </a:extLst>
          </p:cNvPr>
          <p:cNvSpPr txBox="1"/>
          <p:nvPr/>
        </p:nvSpPr>
        <p:spPr>
          <a:xfrm>
            <a:off x="6476820" y="2649637"/>
            <a:ext cx="4908842" cy="576000"/>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貴社からみた、当該産業における将来の産業構造像を記載ください</a:t>
            </a:r>
          </a:p>
        </p:txBody>
      </p:sp>
      <p:sp>
        <p:nvSpPr>
          <p:cNvPr id="7" name="TextBox 51">
            <a:extLst>
              <a:ext uri="{FF2B5EF4-FFF2-40B4-BE49-F238E27FC236}">
                <a16:creationId xmlns:a16="http://schemas.microsoft.com/office/drawing/2014/main" id="{9C817607-C2D0-1320-FFE0-1A5D062887D1}"/>
              </a:ext>
            </a:extLst>
          </p:cNvPr>
          <p:cNvSpPr txBox="1"/>
          <p:nvPr/>
        </p:nvSpPr>
        <p:spPr>
          <a:xfrm>
            <a:off x="6476820" y="5346000"/>
            <a:ext cx="5067515" cy="106794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上記の将来の産業構造下において、本</a:t>
            </a:r>
            <a:r>
              <a:rPr lang="en-US" altLang="ja-JP" sz="1600">
                <a:solidFill>
                  <a:srgbClr val="2E3558"/>
                </a:solidFill>
                <a:latin typeface="+mn-ea"/>
              </a:rPr>
              <a:t>GX</a:t>
            </a:r>
            <a:r>
              <a:rPr lang="ja-JP" altLang="en-US" sz="1600">
                <a:solidFill>
                  <a:srgbClr val="2E3558"/>
                </a:solidFill>
                <a:latin typeface="+mn-ea"/>
              </a:rPr>
              <a:t>投資を活用して、自社がどのように脱炭素化を通じて競争力を強化していくのか、全社における戦略を記載ください</a:t>
            </a:r>
            <a:endParaRPr lang="en-US" altLang="ja-JP" sz="1600">
              <a:solidFill>
                <a:srgbClr val="2E3558"/>
              </a:solidFill>
              <a:latin typeface="+mn-ea"/>
            </a:endParaRPr>
          </a:p>
        </p:txBody>
      </p:sp>
    </p:spTree>
    <p:extLst>
      <p:ext uri="{BB962C8B-B14F-4D97-AF65-F5344CB8AC3E}">
        <p14:creationId xmlns:p14="http://schemas.microsoft.com/office/powerpoint/2010/main" val="11348648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a:extLst>
              <a:ext uri="{FF2B5EF4-FFF2-40B4-BE49-F238E27FC236}">
                <a16:creationId xmlns:a16="http://schemas.microsoft.com/office/drawing/2014/main" id="{B062B984-FC2A-4B4A-B6D6-616658681072}"/>
              </a:ext>
            </a:extLst>
          </p:cNvPr>
          <p:cNvSpPr txBox="1">
            <a:spLocks/>
          </p:cNvSpPr>
          <p:nvPr/>
        </p:nvSpPr>
        <p:spPr>
          <a:xfrm>
            <a:off x="180000" y="180000"/>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a:t>1. </a:t>
            </a:r>
            <a:r>
              <a:rPr lang="ja-JP" altLang="en-US" sz="2000"/>
              <a:t>事業戦略・事業計画／</a:t>
            </a:r>
            <a:r>
              <a:rPr kumimoji="1" lang="ja-JP" altLang="en-US" sz="2000"/>
              <a:t>（</a:t>
            </a:r>
            <a:r>
              <a:rPr kumimoji="1" lang="en-US" altLang="ja-JP" sz="2000"/>
              <a:t>3</a:t>
            </a:r>
            <a:r>
              <a:rPr kumimoji="1" lang="ja-JP" altLang="en-US" sz="2000"/>
              <a:t>）事業概要</a:t>
            </a:r>
            <a:endParaRPr kumimoji="1" lang="en-US" sz="2000"/>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91D9D615-FE34-DD51-AC00-26E03DA7C9C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2000">
                <a:latin typeface="Meiryo UI" panose="020B0604030504040204" pitchFamily="50" charset="-128"/>
                <a:ea typeface="Meiryo UI" panose="020B0604030504040204" pitchFamily="50" charset="-128"/>
                <a:cs typeface="+mj-cs"/>
              </a:rPr>
              <a:t>必須</a:t>
            </a:r>
          </a:p>
        </p:txBody>
      </p:sp>
      <p:cxnSp>
        <p:nvCxnSpPr>
          <p:cNvPr id="2" name="直線コネクタ 1">
            <a:extLst>
              <a:ext uri="{FF2B5EF4-FFF2-40B4-BE49-F238E27FC236}">
                <a16:creationId xmlns:a16="http://schemas.microsoft.com/office/drawing/2014/main" id="{4F229366-DBF6-9C33-A9B7-829AD4195CB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558FBACA-E736-35E1-EC17-C1E86929FB71}"/>
              </a:ext>
            </a:extLst>
          </p:cNvPr>
          <p:cNvGrpSpPr/>
          <p:nvPr/>
        </p:nvGrpSpPr>
        <p:grpSpPr>
          <a:xfrm>
            <a:off x="746778" y="1699807"/>
            <a:ext cx="5217453" cy="544204"/>
            <a:chOff x="746778" y="1699807"/>
            <a:chExt cx="5217453" cy="544204"/>
          </a:xfrm>
        </p:grpSpPr>
        <p:sp>
          <p:nvSpPr>
            <p:cNvPr id="43" name="テキスト ボックス 42">
              <a:extLst>
                <a:ext uri="{FF2B5EF4-FFF2-40B4-BE49-F238E27FC236}">
                  <a16:creationId xmlns:a16="http://schemas.microsoft.com/office/drawing/2014/main" id="{291319AD-9629-AA05-7D95-5D862CEF5B56}"/>
                </a:ext>
              </a:extLst>
            </p:cNvPr>
            <p:cNvSpPr txBox="1"/>
            <p:nvPr/>
          </p:nvSpPr>
          <p:spPr>
            <a:xfrm>
              <a:off x="746778" y="1704011"/>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概要</a:t>
              </a:r>
            </a:p>
          </p:txBody>
        </p:sp>
        <p:sp>
          <p:nvSpPr>
            <p:cNvPr id="48" name="正方形/長方形 47">
              <a:extLst>
                <a:ext uri="{FF2B5EF4-FFF2-40B4-BE49-F238E27FC236}">
                  <a16:creationId xmlns:a16="http://schemas.microsoft.com/office/drawing/2014/main" id="{933F74CC-E017-B14F-6D0E-D425B210D96A}"/>
                </a:ext>
              </a:extLst>
            </p:cNvPr>
            <p:cNvSpPr/>
            <p:nvPr/>
          </p:nvSpPr>
          <p:spPr>
            <a:xfrm>
              <a:off x="1718859" y="1699807"/>
              <a:ext cx="4245372"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17" name="Title 1">
            <a:extLst>
              <a:ext uri="{FF2B5EF4-FFF2-40B4-BE49-F238E27FC236}">
                <a16:creationId xmlns:a16="http://schemas.microsoft.com/office/drawing/2014/main" id="{99F50D5A-6EFD-400D-373A-1AF4BB4D1182}"/>
              </a:ext>
            </a:extLst>
          </p:cNvPr>
          <p:cNvSpPr txBox="1">
            <a:spLocks/>
          </p:cNvSpPr>
          <p:nvPr/>
        </p:nvSpPr>
        <p:spPr>
          <a:xfrm>
            <a:off x="360000" y="64800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en-US" altLang="ja-JP">
                <a:solidFill>
                  <a:schemeClr val="tx1"/>
                </a:solidFill>
              </a:rPr>
              <a:t>xx</a:t>
            </a:r>
            <a:r>
              <a:rPr kumimoji="1" lang="ja-JP" altLang="en-US">
                <a:solidFill>
                  <a:schemeClr val="tx1"/>
                </a:solidFill>
              </a:rPr>
              <a:t>の製造を</a:t>
            </a:r>
            <a:r>
              <a:rPr kumimoji="1" lang="en-US" altLang="ja-JP">
                <a:solidFill>
                  <a:schemeClr val="tx1"/>
                </a:solidFill>
              </a:rPr>
              <a:t>xx</a:t>
            </a:r>
            <a:r>
              <a:rPr kumimoji="1" lang="ja-JP" altLang="en-US">
                <a:solidFill>
                  <a:schemeClr val="tx1"/>
                </a:solidFill>
              </a:rPr>
              <a:t>の技術によりグリーン化することで付加価値向上を図る</a:t>
            </a:r>
            <a:endParaRPr kumimoji="1" lang="en-US">
              <a:solidFill>
                <a:schemeClr val="tx1"/>
              </a:solidFill>
            </a:endParaRPr>
          </a:p>
        </p:txBody>
      </p:sp>
      <p:grpSp>
        <p:nvGrpSpPr>
          <p:cNvPr id="18" name="グループ化 17">
            <a:extLst>
              <a:ext uri="{FF2B5EF4-FFF2-40B4-BE49-F238E27FC236}">
                <a16:creationId xmlns:a16="http://schemas.microsoft.com/office/drawing/2014/main" id="{808BFAEC-DA76-EB22-9418-F4B183584C49}"/>
              </a:ext>
            </a:extLst>
          </p:cNvPr>
          <p:cNvGrpSpPr/>
          <p:nvPr/>
        </p:nvGrpSpPr>
        <p:grpSpPr>
          <a:xfrm>
            <a:off x="746778" y="1224775"/>
            <a:ext cx="5239039" cy="360000"/>
            <a:chOff x="543578" y="1377175"/>
            <a:chExt cx="5239039" cy="360000"/>
          </a:xfrm>
        </p:grpSpPr>
        <p:cxnSp>
          <p:nvCxnSpPr>
            <p:cNvPr id="19" name="Straight Connector 18">
              <a:extLst>
                <a:ext uri="{FF2B5EF4-FFF2-40B4-BE49-F238E27FC236}">
                  <a16:creationId xmlns:a16="http://schemas.microsoft.com/office/drawing/2014/main" id="{0EC84990-B5BF-9C0C-46CC-E7209AD4B1D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TextBox 23">
              <a:extLst>
                <a:ext uri="{FF2B5EF4-FFF2-40B4-BE49-F238E27FC236}">
                  <a16:creationId xmlns:a16="http://schemas.microsoft.com/office/drawing/2014/main" id="{AF475A32-4A88-1E1F-8788-FD9CD9E792B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基礎情報</a:t>
              </a:r>
            </a:p>
          </p:txBody>
        </p:sp>
      </p:grpSp>
      <p:grpSp>
        <p:nvGrpSpPr>
          <p:cNvPr id="21" name="グループ化 20">
            <a:extLst>
              <a:ext uri="{FF2B5EF4-FFF2-40B4-BE49-F238E27FC236}">
                <a16:creationId xmlns:a16="http://schemas.microsoft.com/office/drawing/2014/main" id="{FFC6EA21-846D-3BC2-E10D-09A8D56B881B}"/>
              </a:ext>
            </a:extLst>
          </p:cNvPr>
          <p:cNvGrpSpPr/>
          <p:nvPr/>
        </p:nvGrpSpPr>
        <p:grpSpPr>
          <a:xfrm>
            <a:off x="6222711" y="1224775"/>
            <a:ext cx="5239039" cy="360000"/>
            <a:chOff x="543578" y="1377175"/>
            <a:chExt cx="5239039" cy="360000"/>
          </a:xfrm>
        </p:grpSpPr>
        <p:cxnSp>
          <p:nvCxnSpPr>
            <p:cNvPr id="22" name="Straight Connector 18">
              <a:extLst>
                <a:ext uri="{FF2B5EF4-FFF2-40B4-BE49-F238E27FC236}">
                  <a16:creationId xmlns:a16="http://schemas.microsoft.com/office/drawing/2014/main" id="{815DD9B3-0B7C-A030-0A9E-B439ADE5185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23">
              <a:extLst>
                <a:ext uri="{FF2B5EF4-FFF2-40B4-BE49-F238E27FC236}">
                  <a16:creationId xmlns:a16="http://schemas.microsoft.com/office/drawing/2014/main" id="{9D9DE43C-2E52-AF64-7591-DE704532BF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プロジェクトスキーム</a:t>
              </a:r>
            </a:p>
          </p:txBody>
        </p:sp>
      </p:grpSp>
      <p:grpSp>
        <p:nvGrpSpPr>
          <p:cNvPr id="45" name="グループ化 44">
            <a:extLst>
              <a:ext uri="{FF2B5EF4-FFF2-40B4-BE49-F238E27FC236}">
                <a16:creationId xmlns:a16="http://schemas.microsoft.com/office/drawing/2014/main" id="{52BFA233-E5D2-B393-C74C-47C67D60E644}"/>
              </a:ext>
            </a:extLst>
          </p:cNvPr>
          <p:cNvGrpSpPr/>
          <p:nvPr/>
        </p:nvGrpSpPr>
        <p:grpSpPr>
          <a:xfrm>
            <a:off x="6241748" y="4016784"/>
            <a:ext cx="5220001" cy="360000"/>
            <a:chOff x="543578" y="1377175"/>
            <a:chExt cx="5239039" cy="360000"/>
          </a:xfrm>
        </p:grpSpPr>
        <p:cxnSp>
          <p:nvCxnSpPr>
            <p:cNvPr id="50" name="Straight Connector 18">
              <a:extLst>
                <a:ext uri="{FF2B5EF4-FFF2-40B4-BE49-F238E27FC236}">
                  <a16:creationId xmlns:a16="http://schemas.microsoft.com/office/drawing/2014/main" id="{677CCA11-DA6E-A496-E639-3BB713E142A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4" name="TextBox 23">
              <a:extLst>
                <a:ext uri="{FF2B5EF4-FFF2-40B4-BE49-F238E27FC236}">
                  <a16:creationId xmlns:a16="http://schemas.microsoft.com/office/drawing/2014/main" id="{8C2C1A35-D3BF-9706-B000-E4EF6A5BB57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b="1"/>
                <a:t>スケジュール</a:t>
              </a:r>
            </a:p>
          </p:txBody>
        </p:sp>
      </p:grpSp>
      <p:sp>
        <p:nvSpPr>
          <p:cNvPr id="55" name="TextBox 51">
            <a:extLst>
              <a:ext uri="{FF2B5EF4-FFF2-40B4-BE49-F238E27FC236}">
                <a16:creationId xmlns:a16="http://schemas.microsoft.com/office/drawing/2014/main" id="{7CE1AF38-C1D7-E039-6DF7-FD9CCD6D7234}"/>
              </a:ext>
            </a:extLst>
          </p:cNvPr>
          <p:cNvSpPr txBox="1"/>
          <p:nvPr/>
        </p:nvSpPr>
        <p:spPr>
          <a:xfrm>
            <a:off x="6571476" y="4559002"/>
            <a:ext cx="4680001" cy="1602086"/>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85725" indent="3175">
              <a:defRPr sz="1600">
                <a:solidFill>
                  <a:srgbClr val="2E3558"/>
                </a:solidFill>
                <a:latin typeface="+mn-ea"/>
              </a:defRPr>
            </a:lvl1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r>
              <a:rPr lang="ja-JP" altLang="en-US"/>
              <a:t>ガントチャート等により以下の内容を含めて記載ください</a:t>
            </a:r>
            <a:endParaRPr lang="en-US" altLang="ja-JP"/>
          </a:p>
          <a:p>
            <a:pPr marL="266700" indent="-180975">
              <a:buFont typeface="Arial" panose="020B0604020202020204" pitchFamily="34" charset="0"/>
              <a:buChar char="•"/>
            </a:pPr>
            <a:r>
              <a:rPr lang="ja-JP" altLang="en-US" sz="1400"/>
              <a:t>生産量や原料調達量を拡大させていく時期</a:t>
            </a:r>
            <a:endParaRPr lang="en-US" altLang="ja-JP" sz="1400"/>
          </a:p>
          <a:p>
            <a:pPr marL="266700" indent="-180975">
              <a:buFont typeface="Arial" panose="020B0604020202020204" pitchFamily="34" charset="0"/>
              <a:buChar char="•"/>
            </a:pPr>
            <a:r>
              <a:rPr lang="ja-JP" altLang="en-US" sz="1400"/>
              <a:t>本事業により支援される設備で生産開始する時期</a:t>
            </a:r>
            <a:endParaRPr lang="en-US" altLang="ja-JP" sz="1400"/>
          </a:p>
          <a:p>
            <a:pPr marL="266700" indent="-180975">
              <a:buFont typeface="Arial" panose="020B0604020202020204" pitchFamily="34" charset="0"/>
              <a:buChar char="•"/>
            </a:pPr>
            <a:r>
              <a:rPr lang="ja-JP" altLang="en-US" sz="1400"/>
              <a:t>公募要領の要件で指定する</a:t>
            </a:r>
            <a:r>
              <a:rPr lang="en-US" altLang="ja-JP" sz="1400"/>
              <a:t>CO</a:t>
            </a:r>
            <a:r>
              <a:rPr lang="en-US" altLang="ja-JP" sz="1400" baseline="-25000"/>
              <a:t>2</a:t>
            </a:r>
            <a:r>
              <a:rPr lang="ja-JP" altLang="en-US" sz="1400"/>
              <a:t>削減率等で量産開始する時期</a:t>
            </a:r>
            <a:endParaRPr lang="en-US" altLang="ja-JP" sz="1400"/>
          </a:p>
        </p:txBody>
      </p:sp>
      <p:sp>
        <p:nvSpPr>
          <p:cNvPr id="3" name="TextBox 51">
            <a:extLst>
              <a:ext uri="{FF2B5EF4-FFF2-40B4-BE49-F238E27FC236}">
                <a16:creationId xmlns:a16="http://schemas.microsoft.com/office/drawing/2014/main" id="{3700E9EE-0F8E-CFC4-4432-5391DB58EE79}"/>
              </a:ext>
            </a:extLst>
          </p:cNvPr>
          <p:cNvSpPr txBox="1"/>
          <p:nvPr/>
        </p:nvSpPr>
        <p:spPr>
          <a:xfrm>
            <a:off x="6571477" y="1786141"/>
            <a:ext cx="4680000" cy="2108871"/>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600">
                <a:solidFill>
                  <a:srgbClr val="2E3558"/>
                </a:solidFill>
                <a:latin typeface="+mn-ea"/>
              </a:rPr>
              <a:t>適宜、図表等を用いて記載ください</a:t>
            </a:r>
            <a:endParaRPr lang="en-US" altLang="ja-JP" sz="1600">
              <a:solidFill>
                <a:srgbClr val="2E3558"/>
              </a:solidFill>
              <a:latin typeface="+mn-ea"/>
            </a:endParaRPr>
          </a:p>
        </p:txBody>
      </p:sp>
      <p:grpSp>
        <p:nvGrpSpPr>
          <p:cNvPr id="11" name="グループ化 10">
            <a:extLst>
              <a:ext uri="{FF2B5EF4-FFF2-40B4-BE49-F238E27FC236}">
                <a16:creationId xmlns:a16="http://schemas.microsoft.com/office/drawing/2014/main" id="{3747F390-E1FD-BEEE-E66C-D634233737BD}"/>
              </a:ext>
            </a:extLst>
          </p:cNvPr>
          <p:cNvGrpSpPr/>
          <p:nvPr/>
        </p:nvGrpSpPr>
        <p:grpSpPr>
          <a:xfrm>
            <a:off x="746778" y="2840909"/>
            <a:ext cx="5217452" cy="502558"/>
            <a:chOff x="746778" y="2892581"/>
            <a:chExt cx="5217452" cy="360000"/>
          </a:xfrm>
        </p:grpSpPr>
        <p:sp>
          <p:nvSpPr>
            <p:cNvPr id="6" name="テキスト ボックス 5">
              <a:extLst>
                <a:ext uri="{FF2B5EF4-FFF2-40B4-BE49-F238E27FC236}">
                  <a16:creationId xmlns:a16="http://schemas.microsoft.com/office/drawing/2014/main" id="{C04E6548-38E7-F54E-75C5-712B0B47CE19}"/>
                </a:ext>
              </a:extLst>
            </p:cNvPr>
            <p:cNvSpPr txBox="1"/>
            <p:nvPr/>
          </p:nvSpPr>
          <p:spPr>
            <a:xfrm>
              <a:off x="746778" y="2892581"/>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事業所</a:t>
              </a:r>
            </a:p>
          </p:txBody>
        </p:sp>
        <p:sp>
          <p:nvSpPr>
            <p:cNvPr id="7" name="正方形/長方形 6">
              <a:extLst>
                <a:ext uri="{FF2B5EF4-FFF2-40B4-BE49-F238E27FC236}">
                  <a16:creationId xmlns:a16="http://schemas.microsoft.com/office/drawing/2014/main" id="{8D9D4675-E87E-DA75-F3D1-874F46763310}"/>
                </a:ext>
              </a:extLst>
            </p:cNvPr>
            <p:cNvSpPr/>
            <p:nvPr/>
          </p:nvSpPr>
          <p:spPr>
            <a:xfrm>
              <a:off x="1727721" y="2892581"/>
              <a:ext cx="4236509"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9" name="グループ化 8">
            <a:extLst>
              <a:ext uri="{FF2B5EF4-FFF2-40B4-BE49-F238E27FC236}">
                <a16:creationId xmlns:a16="http://schemas.microsoft.com/office/drawing/2014/main" id="{6BD1F8C2-5356-EEC7-40B3-375B9D721768}"/>
              </a:ext>
            </a:extLst>
          </p:cNvPr>
          <p:cNvGrpSpPr/>
          <p:nvPr/>
        </p:nvGrpSpPr>
        <p:grpSpPr>
          <a:xfrm>
            <a:off x="746778" y="2288205"/>
            <a:ext cx="5217453" cy="504000"/>
            <a:chOff x="746778" y="2288205"/>
            <a:chExt cx="5217453" cy="540000"/>
          </a:xfrm>
        </p:grpSpPr>
        <p:sp>
          <p:nvSpPr>
            <p:cNvPr id="12" name="テキスト ボックス 11">
              <a:extLst>
                <a:ext uri="{FF2B5EF4-FFF2-40B4-BE49-F238E27FC236}">
                  <a16:creationId xmlns:a16="http://schemas.microsoft.com/office/drawing/2014/main" id="{F21F58CA-8EE3-46E3-1DB6-B0B426946D8F}"/>
                </a:ext>
              </a:extLst>
            </p:cNvPr>
            <p:cNvSpPr txBox="1"/>
            <p:nvPr/>
          </p:nvSpPr>
          <p:spPr>
            <a:xfrm>
              <a:off x="746778" y="2288205"/>
              <a:ext cx="900000" cy="54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提供価値</a:t>
              </a:r>
            </a:p>
          </p:txBody>
        </p:sp>
        <p:sp>
          <p:nvSpPr>
            <p:cNvPr id="13" name="正方形/長方形 12">
              <a:extLst>
                <a:ext uri="{FF2B5EF4-FFF2-40B4-BE49-F238E27FC236}">
                  <a16:creationId xmlns:a16="http://schemas.microsoft.com/office/drawing/2014/main" id="{A3A9A624-8461-7797-C20D-46D212666C1F}"/>
                </a:ext>
              </a:extLst>
            </p:cNvPr>
            <p:cNvSpPr/>
            <p:nvPr/>
          </p:nvSpPr>
          <p:spPr>
            <a:xfrm>
              <a:off x="1718859" y="2288205"/>
              <a:ext cx="4245372"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4" name="グループ化 13">
            <a:extLst>
              <a:ext uri="{FF2B5EF4-FFF2-40B4-BE49-F238E27FC236}">
                <a16:creationId xmlns:a16="http://schemas.microsoft.com/office/drawing/2014/main" id="{55D2D98D-1121-4D50-0C63-B4D3FBE78E1D}"/>
              </a:ext>
            </a:extLst>
          </p:cNvPr>
          <p:cNvGrpSpPr/>
          <p:nvPr/>
        </p:nvGrpSpPr>
        <p:grpSpPr>
          <a:xfrm>
            <a:off x="746778" y="3393614"/>
            <a:ext cx="5237767" cy="504000"/>
            <a:chOff x="746778" y="3302446"/>
            <a:chExt cx="5237767" cy="360000"/>
          </a:xfrm>
        </p:grpSpPr>
        <p:sp>
          <p:nvSpPr>
            <p:cNvPr id="44" name="テキスト ボックス 43">
              <a:extLst>
                <a:ext uri="{FF2B5EF4-FFF2-40B4-BE49-F238E27FC236}">
                  <a16:creationId xmlns:a16="http://schemas.microsoft.com/office/drawing/2014/main" id="{42E90199-BC1A-7B75-F4B1-C8F3E8490509}"/>
                </a:ext>
              </a:extLst>
            </p:cNvPr>
            <p:cNvSpPr txBox="1"/>
            <p:nvPr/>
          </p:nvSpPr>
          <p:spPr>
            <a:xfrm>
              <a:off x="746778" y="3302446"/>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対象設備</a:t>
              </a:r>
            </a:p>
          </p:txBody>
        </p:sp>
        <p:sp>
          <p:nvSpPr>
            <p:cNvPr id="63" name="正方形/長方形 62">
              <a:extLst>
                <a:ext uri="{FF2B5EF4-FFF2-40B4-BE49-F238E27FC236}">
                  <a16:creationId xmlns:a16="http://schemas.microsoft.com/office/drawing/2014/main" id="{A3672C5A-EE15-9866-5D03-1E1560F664EC}"/>
                </a:ext>
              </a:extLst>
            </p:cNvPr>
            <p:cNvSpPr/>
            <p:nvPr/>
          </p:nvSpPr>
          <p:spPr>
            <a:xfrm>
              <a:off x="1727722" y="3302446"/>
              <a:ext cx="1584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6" name="テキスト ボックス 65">
              <a:extLst>
                <a:ext uri="{FF2B5EF4-FFF2-40B4-BE49-F238E27FC236}">
                  <a16:creationId xmlns:a16="http://schemas.microsoft.com/office/drawing/2014/main" id="{1896A4BC-6B84-631B-4FBB-EFE25A04E626}"/>
                </a:ext>
              </a:extLst>
            </p:cNvPr>
            <p:cNvSpPr txBox="1"/>
            <p:nvPr/>
          </p:nvSpPr>
          <p:spPr>
            <a:xfrm>
              <a:off x="3402474" y="3302446"/>
              <a:ext cx="878143"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投資規模</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（補助対象）</a:t>
              </a:r>
            </a:p>
          </p:txBody>
        </p:sp>
        <p:sp>
          <p:nvSpPr>
            <p:cNvPr id="67" name="正方形/長方形 66">
              <a:extLst>
                <a:ext uri="{FF2B5EF4-FFF2-40B4-BE49-F238E27FC236}">
                  <a16:creationId xmlns:a16="http://schemas.microsoft.com/office/drawing/2014/main" id="{D0E858D3-7065-B40A-6868-DBBD9DA6D321}"/>
                </a:ext>
              </a:extLst>
            </p:cNvPr>
            <p:cNvSpPr/>
            <p:nvPr/>
          </p:nvSpPr>
          <p:spPr>
            <a:xfrm>
              <a:off x="4364545" y="3302446"/>
              <a:ext cx="1620000"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15" name="グループ化 14">
            <a:extLst>
              <a:ext uri="{FF2B5EF4-FFF2-40B4-BE49-F238E27FC236}">
                <a16:creationId xmlns:a16="http://schemas.microsoft.com/office/drawing/2014/main" id="{9E4A7981-2658-C93A-F823-7EA29B79F7C2}"/>
              </a:ext>
            </a:extLst>
          </p:cNvPr>
          <p:cNvGrpSpPr/>
          <p:nvPr/>
        </p:nvGrpSpPr>
        <p:grpSpPr>
          <a:xfrm>
            <a:off x="746778" y="3946319"/>
            <a:ext cx="5236584" cy="504000"/>
            <a:chOff x="746778" y="3701669"/>
            <a:chExt cx="5236584" cy="362235"/>
          </a:xfrm>
        </p:grpSpPr>
        <p:sp>
          <p:nvSpPr>
            <p:cNvPr id="49" name="テキスト ボックス 48">
              <a:extLst>
                <a:ext uri="{FF2B5EF4-FFF2-40B4-BE49-F238E27FC236}">
                  <a16:creationId xmlns:a16="http://schemas.microsoft.com/office/drawing/2014/main" id="{7E99510B-4F00-1B1A-4A39-29C072DDCFAC}"/>
                </a:ext>
              </a:extLst>
            </p:cNvPr>
            <p:cNvSpPr txBox="1"/>
            <p:nvPr/>
          </p:nvSpPr>
          <p:spPr>
            <a:xfrm>
              <a:off x="746778" y="3703904"/>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技術方式</a:t>
              </a:r>
            </a:p>
          </p:txBody>
        </p:sp>
        <p:sp>
          <p:nvSpPr>
            <p:cNvPr id="51" name="正方形/長方形 50">
              <a:extLst>
                <a:ext uri="{FF2B5EF4-FFF2-40B4-BE49-F238E27FC236}">
                  <a16:creationId xmlns:a16="http://schemas.microsoft.com/office/drawing/2014/main" id="{571D0DA3-793D-0E40-CA1B-5E4D768A610E}"/>
                </a:ext>
              </a:extLst>
            </p:cNvPr>
            <p:cNvSpPr/>
            <p:nvPr/>
          </p:nvSpPr>
          <p:spPr>
            <a:xfrm>
              <a:off x="1726927" y="3703904"/>
              <a:ext cx="1595398"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68" name="グループ化 67">
              <a:extLst>
                <a:ext uri="{FF2B5EF4-FFF2-40B4-BE49-F238E27FC236}">
                  <a16:creationId xmlns:a16="http://schemas.microsoft.com/office/drawing/2014/main" id="{8FA9E195-2A51-EABD-6BF2-1B6FCF51D197}"/>
                </a:ext>
              </a:extLst>
            </p:cNvPr>
            <p:cNvGrpSpPr/>
            <p:nvPr/>
          </p:nvGrpSpPr>
          <p:grpSpPr>
            <a:xfrm>
              <a:off x="3402474" y="3701669"/>
              <a:ext cx="2580888" cy="360000"/>
              <a:chOff x="770269" y="2890057"/>
              <a:chExt cx="2591315" cy="360000"/>
            </a:xfrm>
          </p:grpSpPr>
          <p:sp>
            <p:nvSpPr>
              <p:cNvPr id="69" name="テキスト ボックス 68">
                <a:extLst>
                  <a:ext uri="{FF2B5EF4-FFF2-40B4-BE49-F238E27FC236}">
                    <a16:creationId xmlns:a16="http://schemas.microsoft.com/office/drawing/2014/main" id="{5895D0F2-1A20-F70C-84A9-2E592FC05046}"/>
                  </a:ext>
                </a:extLst>
              </p:cNvPr>
              <p:cNvSpPr txBox="1"/>
              <p:nvPr/>
            </p:nvSpPr>
            <p:spPr>
              <a:xfrm>
                <a:off x="770269" y="2890057"/>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補助率</a:t>
                </a:r>
              </a:p>
            </p:txBody>
          </p:sp>
          <p:sp>
            <p:nvSpPr>
              <p:cNvPr id="70" name="正方形/長方形 69">
                <a:extLst>
                  <a:ext uri="{FF2B5EF4-FFF2-40B4-BE49-F238E27FC236}">
                    <a16:creationId xmlns:a16="http://schemas.microsoft.com/office/drawing/2014/main" id="{B095CFC4-5004-1029-9155-7A7EA0D582F9}"/>
                  </a:ext>
                </a:extLst>
              </p:cNvPr>
              <p:cNvSpPr/>
              <p:nvPr/>
            </p:nvSpPr>
            <p:spPr>
              <a:xfrm>
                <a:off x="1735039" y="2890057"/>
                <a:ext cx="1626545"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grpSp>
        <p:nvGrpSpPr>
          <p:cNvPr id="16" name="グループ化 15">
            <a:extLst>
              <a:ext uri="{FF2B5EF4-FFF2-40B4-BE49-F238E27FC236}">
                <a16:creationId xmlns:a16="http://schemas.microsoft.com/office/drawing/2014/main" id="{43B9FAFF-77D6-06A8-92A0-774916CF9DFF}"/>
              </a:ext>
            </a:extLst>
          </p:cNvPr>
          <p:cNvGrpSpPr/>
          <p:nvPr/>
        </p:nvGrpSpPr>
        <p:grpSpPr>
          <a:xfrm>
            <a:off x="746778" y="4499024"/>
            <a:ext cx="5226316" cy="504000"/>
            <a:chOff x="746778" y="4099184"/>
            <a:chExt cx="5226316" cy="360000"/>
          </a:xfrm>
        </p:grpSpPr>
        <p:sp>
          <p:nvSpPr>
            <p:cNvPr id="76" name="テキスト ボックス 75">
              <a:extLst>
                <a:ext uri="{FF2B5EF4-FFF2-40B4-BE49-F238E27FC236}">
                  <a16:creationId xmlns:a16="http://schemas.microsoft.com/office/drawing/2014/main" id="{1385A4D1-08B9-64B3-49DB-C1625BF425CB}"/>
                </a:ext>
              </a:extLst>
            </p:cNvPr>
            <p:cNvSpPr txBox="1"/>
            <p:nvPr/>
          </p:nvSpPr>
          <p:spPr>
            <a:xfrm>
              <a:off x="746778" y="4099184"/>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生産物・量</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DAA8C353-E389-CF77-3F5E-1D8C25B84610}"/>
                </a:ext>
              </a:extLst>
            </p:cNvPr>
            <p:cNvSpPr/>
            <p:nvPr/>
          </p:nvSpPr>
          <p:spPr>
            <a:xfrm>
              <a:off x="1727722" y="4099184"/>
              <a:ext cx="4245372"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7" name="グループ化 26">
            <a:extLst>
              <a:ext uri="{FF2B5EF4-FFF2-40B4-BE49-F238E27FC236}">
                <a16:creationId xmlns:a16="http://schemas.microsoft.com/office/drawing/2014/main" id="{E18CF969-8712-8AE4-9448-FEF52D3C2E0E}"/>
              </a:ext>
            </a:extLst>
          </p:cNvPr>
          <p:cNvGrpSpPr/>
          <p:nvPr/>
        </p:nvGrpSpPr>
        <p:grpSpPr>
          <a:xfrm>
            <a:off x="746778" y="5051729"/>
            <a:ext cx="5225521" cy="504000"/>
            <a:chOff x="746778" y="4500642"/>
            <a:chExt cx="5225521" cy="360000"/>
          </a:xfrm>
        </p:grpSpPr>
        <p:sp>
          <p:nvSpPr>
            <p:cNvPr id="79" name="テキスト ボックス 78">
              <a:extLst>
                <a:ext uri="{FF2B5EF4-FFF2-40B4-BE49-F238E27FC236}">
                  <a16:creationId xmlns:a16="http://schemas.microsoft.com/office/drawing/2014/main" id="{CB7B6B0C-74DB-B284-E56B-CCF659D53337}"/>
                </a:ext>
              </a:extLst>
            </p:cNvPr>
            <p:cNvSpPr txBox="1"/>
            <p:nvPr/>
          </p:nvSpPr>
          <p:spPr>
            <a:xfrm>
              <a:off x="746778" y="4500642"/>
              <a:ext cx="900000" cy="36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原料種・消費量</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・調達先</a:t>
              </a:r>
            </a:p>
          </p:txBody>
        </p:sp>
        <p:sp>
          <p:nvSpPr>
            <p:cNvPr id="80" name="正方形/長方形 79">
              <a:extLst>
                <a:ext uri="{FF2B5EF4-FFF2-40B4-BE49-F238E27FC236}">
                  <a16:creationId xmlns:a16="http://schemas.microsoft.com/office/drawing/2014/main" id="{E7EE8872-DCAA-FB33-4918-F9CB103BEE88}"/>
                </a:ext>
              </a:extLst>
            </p:cNvPr>
            <p:cNvSpPr/>
            <p:nvPr/>
          </p:nvSpPr>
          <p:spPr>
            <a:xfrm>
              <a:off x="1726927" y="4500642"/>
              <a:ext cx="4245372" cy="36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grpSp>
        <p:nvGrpSpPr>
          <p:cNvPr id="24" name="グループ化 23">
            <a:extLst>
              <a:ext uri="{FF2B5EF4-FFF2-40B4-BE49-F238E27FC236}">
                <a16:creationId xmlns:a16="http://schemas.microsoft.com/office/drawing/2014/main" id="{30C556F7-DA89-21DD-686B-B4363941F9B5}"/>
              </a:ext>
            </a:extLst>
          </p:cNvPr>
          <p:cNvGrpSpPr/>
          <p:nvPr/>
        </p:nvGrpSpPr>
        <p:grpSpPr>
          <a:xfrm>
            <a:off x="746778" y="5604432"/>
            <a:ext cx="5225521" cy="504000"/>
            <a:chOff x="746778" y="4902384"/>
            <a:chExt cx="5225521" cy="432000"/>
          </a:xfrm>
        </p:grpSpPr>
        <p:sp>
          <p:nvSpPr>
            <p:cNvPr id="88" name="テキスト ボックス 87">
              <a:extLst>
                <a:ext uri="{FF2B5EF4-FFF2-40B4-BE49-F238E27FC236}">
                  <a16:creationId xmlns:a16="http://schemas.microsoft.com/office/drawing/2014/main" id="{64ADF21D-C8B7-A602-7DD0-7E58372770B8}"/>
                </a:ext>
              </a:extLst>
            </p:cNvPr>
            <p:cNvSpPr txBox="1"/>
            <p:nvPr/>
          </p:nvSpPr>
          <p:spPr>
            <a:xfrm>
              <a:off x="746778" y="4902384"/>
              <a:ext cx="900000" cy="432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主要用途市場</a:t>
              </a:r>
              <a:endParaRPr kumimoji="1" lang="en-US" altLang="ja-JP" sz="1050">
                <a:solidFill>
                  <a:schemeClr val="tx1"/>
                </a:solidFill>
                <a:latin typeface="Meiryo UI" panose="020B0604030504040204" pitchFamily="50" charset="-128"/>
                <a:ea typeface="Meiryo UI" panose="020B0604030504040204" pitchFamily="50" charset="-128"/>
              </a:endParaRPr>
            </a:p>
            <a:p>
              <a:pPr algn="ctr"/>
              <a:r>
                <a:rPr kumimoji="1" lang="ja-JP" altLang="en-US" sz="1050">
                  <a:solidFill>
                    <a:schemeClr val="tx1"/>
                  </a:solidFill>
                  <a:latin typeface="Meiryo UI" panose="020B0604030504040204" pitchFamily="50" charset="-128"/>
                  <a:ea typeface="Meiryo UI" panose="020B0604030504040204" pitchFamily="50" charset="-128"/>
                </a:rPr>
                <a:t>・主要顧客</a:t>
              </a:r>
            </a:p>
          </p:txBody>
        </p:sp>
        <p:sp>
          <p:nvSpPr>
            <p:cNvPr id="89" name="正方形/長方形 88">
              <a:extLst>
                <a:ext uri="{FF2B5EF4-FFF2-40B4-BE49-F238E27FC236}">
                  <a16:creationId xmlns:a16="http://schemas.microsoft.com/office/drawing/2014/main" id="{2965CC27-5ABC-B478-C091-614DD5CBA394}"/>
                </a:ext>
              </a:extLst>
            </p:cNvPr>
            <p:cNvSpPr/>
            <p:nvPr/>
          </p:nvSpPr>
          <p:spPr>
            <a:xfrm>
              <a:off x="1726927" y="4902384"/>
              <a:ext cx="4245372" cy="43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sp>
        <p:nvSpPr>
          <p:cNvPr id="8" name="TextBox 51">
            <a:extLst>
              <a:ext uri="{FF2B5EF4-FFF2-40B4-BE49-F238E27FC236}">
                <a16:creationId xmlns:a16="http://schemas.microsoft.com/office/drawing/2014/main" id="{531788C9-5DD7-D332-EBB8-07A6ADDFD944}"/>
              </a:ext>
            </a:extLst>
          </p:cNvPr>
          <p:cNvSpPr txBox="1"/>
          <p:nvPr/>
        </p:nvSpPr>
        <p:spPr>
          <a:xfrm>
            <a:off x="2184230" y="4689690"/>
            <a:ext cx="3780000" cy="1166742"/>
          </a:xfrm>
          <a:prstGeom prst="rect">
            <a:avLst/>
          </a:prstGeom>
          <a:solidFill>
            <a:srgbClr val="30C1D7">
              <a:alpha val="70000"/>
            </a:srgb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177800" indent="-177800">
              <a:buFont typeface="Arial" panose="020B0604020202020204" pitchFamily="34" charset="0"/>
              <a:buChar char="•"/>
            </a:pPr>
            <a:r>
              <a:rPr lang="ja-JP" altLang="en-US" sz="1400">
                <a:solidFill>
                  <a:srgbClr val="2E3558"/>
                </a:solidFill>
                <a:latin typeface="+mn-ea"/>
              </a:rPr>
              <a:t>提供価値については、本事業の実施によるユーザー（社会、顧客（最終消費者含む））への期待される効果を具体的に記載ください</a:t>
            </a:r>
          </a:p>
          <a:p>
            <a:pPr marL="177800" indent="-177800">
              <a:buFont typeface="Arial" panose="020B0604020202020204" pitchFamily="34" charset="0"/>
              <a:buChar char="•"/>
            </a:pPr>
            <a:r>
              <a:rPr lang="ja-JP" altLang="en-US" sz="1400">
                <a:solidFill>
                  <a:srgbClr val="2E3558"/>
                </a:solidFill>
                <a:latin typeface="+mn-ea"/>
              </a:rPr>
              <a:t>生産量・原料消費量の単位は（万トン</a:t>
            </a:r>
            <a:r>
              <a:rPr lang="en-US" altLang="ja-JP" sz="1400">
                <a:solidFill>
                  <a:srgbClr val="2E3558"/>
                </a:solidFill>
                <a:latin typeface="+mn-ea"/>
              </a:rPr>
              <a:t>/</a:t>
            </a:r>
            <a:r>
              <a:rPr lang="ja-JP" altLang="en-US" sz="1400">
                <a:solidFill>
                  <a:srgbClr val="2E3558"/>
                </a:solidFill>
                <a:latin typeface="+mn-ea"/>
              </a:rPr>
              <a:t>年）としてください</a:t>
            </a:r>
            <a:endParaRPr lang="en-US" altLang="ja-JP" sz="1400">
              <a:solidFill>
                <a:srgbClr val="2E3558"/>
              </a:solidFill>
              <a:latin typeface="+mn-ea"/>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EE4P_STYLE_ID" val="076a8867-8b72-4914-890a-d2f9a5d03d9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6.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１">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cap="rnd" cmpd="sng" algn="ctr">
          <a:solidFill>
            <a:schemeClr val="tx1"/>
          </a:solid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2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sz="1400" dirty="0" smtClean="0">
            <a:solidFill>
              <a:schemeClr val="tx1"/>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e266083-aefd-47b2-bc63-0b029f117c2e" xsi:nil="true"/>
    <lcf76f155ced4ddcb4097134ff3c332f xmlns="d84bf91f-8300-4b45-9fcc-4cf290237c2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EDFC0021112C51498B0C6619B458C17B" ma:contentTypeVersion="14" ma:contentTypeDescription="新しいドキュメントを作成します。" ma:contentTypeScope="" ma:versionID="a35684e445b30ec4331803c8b2b00ba0">
  <xsd:schema xmlns:xsd="http://www.w3.org/2001/XMLSchema" xmlns:xs="http://www.w3.org/2001/XMLSchema" xmlns:p="http://schemas.microsoft.com/office/2006/metadata/properties" xmlns:ns2="d84bf91f-8300-4b45-9fcc-4cf290237c2b" xmlns:ns3="5e266083-aefd-47b2-bc63-0b029f117c2e" targetNamespace="http://schemas.microsoft.com/office/2006/metadata/properties" ma:root="true" ma:fieldsID="962e31ec71ccd8e688126c3174876a2a" ns2:_="" ns3:_="">
    <xsd:import namespace="d84bf91f-8300-4b45-9fcc-4cf290237c2b"/>
    <xsd:import namespace="5e266083-aefd-47b2-bc63-0b029f117c2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4bf91f-8300-4b45-9fcc-4cf290237c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6ebeabc6-1c0c-4751-aeab-3e30fad09a76" ma:termSetId="09814cd3-568e-fe90-9814-8d621ff8fb84" ma:anchorId="fba54fb3-c3e1-fe81-a776-ca4b69148c4d" ma:open="true" ma:isKeyword="false">
      <xsd:complexType>
        <xsd:sequence>
          <xsd:element ref="pc:Terms" minOccurs="0" maxOccurs="1"/>
        </xsd:sequence>
      </xsd:complex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e266083-aefd-47b2-bc63-0b029f117c2e"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19" nillable="true" ma:displayName="Taxonomy Catch All Column" ma:hidden="true" ma:list="{03b1b138-dfeb-4e08-b1f4-2b4e1b31e344}" ma:internalName="TaxCatchAll" ma:showField="CatchAllData" ma:web="5e266083-aefd-47b2-bc63-0b029f117c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338A58-CD05-43FA-B67D-3ADB7CC8D216}">
  <ds:schemaRefs>
    <ds:schemaRef ds:uri="e19ac6a3-eb91-4a11-bbe2-b604c2c9a29b"/>
    <ds:schemaRef ds:uri="eb8974f5-02d0-4bec-a42a-ae9dc6568ac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1741a9f6-cce7-4dd0-8703-8142b225a545"/>
    <ds:schemaRef ds:uri="8e29c8fd-709e-497e-8121-d069963d7ae3"/>
    <ds:schemaRef ds:uri="5e266083-aefd-47b2-bc63-0b029f117c2e"/>
    <ds:schemaRef ds:uri="d84bf91f-8300-4b45-9fcc-4cf290237c2b"/>
  </ds:schemaRefs>
</ds:datastoreItem>
</file>

<file path=customXml/itemProps2.xml><?xml version="1.0" encoding="utf-8"?>
<ds:datastoreItem xmlns:ds="http://schemas.openxmlformats.org/officeDocument/2006/customXml" ds:itemID="{CC2B571B-FD8F-4BAC-8DF3-14E1F0326BF7}"/>
</file>

<file path=customXml/itemProps3.xml><?xml version="1.0" encoding="utf-8"?>
<ds:datastoreItem xmlns:ds="http://schemas.openxmlformats.org/officeDocument/2006/customXml" ds:itemID="{8E408640-E660-48C3-9222-8A05562DF4C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7714</Words>
  <PresentationFormat>ワイド画面</PresentationFormat>
  <Paragraphs>962</Paragraphs>
  <Slides>34</Slides>
  <Notes>19</Notes>
  <HiddenSlides>0</HiddenSlides>
  <MMClips>0</MMClips>
  <ScaleCrop>false</ScaleCrop>
  <HeadingPairs>
    <vt:vector size="10"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34</vt:i4>
      </vt:variant>
      <vt:variant>
        <vt:lpstr>目的別スライド ショー</vt:lpstr>
      </vt:variant>
      <vt:variant>
        <vt:i4>1</vt:i4>
      </vt:variant>
    </vt:vector>
  </HeadingPairs>
  <TitlesOfParts>
    <vt:vector size="42" baseType="lpstr">
      <vt:lpstr>Meiryo UI</vt:lpstr>
      <vt:lpstr>ＭＳ Ｐゴシック</vt:lpstr>
      <vt:lpstr>Arial</vt:lpstr>
      <vt:lpstr>Trebuchet MS</vt:lpstr>
      <vt:lpstr>Wingdings</vt:lpstr>
      <vt:lpstr>１</vt:lpstr>
      <vt:lpstr>think-cell スライド</vt:lpstr>
      <vt:lpstr>間接補助事業の実施計画 （事業Ⅰ 製造プロセス転換）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2024-06-27T06:18:57Z</dcterms:created>
  <dcterms:modified xsi:type="dcterms:W3CDTF">2024-10-07T08:25:35Z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2024-06-27T06:19:05Z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ffe02771-9756-4a3b-8b48-ec25ba8100e9</vt:lpwstr>
  </property>
  <property fmtid="{D5CDD505-2E9C-101B-9397-08002B2CF9AE}" pid="8" name="MSIP_Label_ea60d57e-af5b-4752-ac57-3e4f28ca11dc_ContentBits">
    <vt:lpwstr>0</vt:lpwstr>
  </property>
  <property fmtid="{D5CDD505-2E9C-101B-9397-08002B2CF9AE}" pid="9" name="MediaServiceImageTags">
    <vt:lpwstr/>
  </property>
  <property fmtid="{D5CDD505-2E9C-101B-9397-08002B2CF9AE}" pid="10" name="ContentTypeId">
    <vt:lpwstr>0x010100EDFC0021112C51498B0C6619B458C17B</vt:lpwstr>
  </property>
</Properties>
</file>